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colors11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0.xml" ContentType="application/vnd.ms-office.chartstyle+xml"/>
  <Override PartName="/ppt/charts/style11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16673219" r:id="rId2"/>
    <p:sldId id="16673253" r:id="rId3"/>
    <p:sldId id="16673225" r:id="rId4"/>
    <p:sldId id="16673276" r:id="rId5"/>
    <p:sldId id="16673259" r:id="rId6"/>
    <p:sldId id="16673260" r:id="rId7"/>
    <p:sldId id="16673261" r:id="rId8"/>
    <p:sldId id="16673262" r:id="rId9"/>
    <p:sldId id="16673263" r:id="rId10"/>
    <p:sldId id="16673280" r:id="rId11"/>
    <p:sldId id="16673264" r:id="rId12"/>
    <p:sldId id="16673265" r:id="rId13"/>
    <p:sldId id="16673266" r:id="rId14"/>
    <p:sldId id="16673267" r:id="rId15"/>
    <p:sldId id="16673268" r:id="rId16"/>
    <p:sldId id="16673270" r:id="rId17"/>
    <p:sldId id="166732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78635156" name="DILLON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C"/>
    <a:srgbClr val="FEFFFF"/>
    <a:srgbClr val="4F81BD"/>
    <a:srgbClr val="FFFFFF"/>
    <a:srgbClr val="1452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4"/>
    <p:restoredTop sz="95628"/>
  </p:normalViewPr>
  <p:slideViewPr>
    <p:cSldViewPr snapToGrid="0">
      <p:cViewPr>
        <p:scale>
          <a:sx n="113" d="100"/>
          <a:sy n="113" d="100"/>
        </p:scale>
        <p:origin x="81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4580audh.xlsx" TargetMode="External"/></Relationships>
</file>

<file path=ppt/charts/_rels/chart10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2235;&#39029;-&#21306;&#22495;&#26102;&#38388;&#27573;&#20154;&#27425;.xlsx" TargetMode="External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11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17&#39029;-&#36827;&#23637;&#20154;&#25968;+&#25972;&#39302;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12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0572;&#30041;&#26102;&#38271;&#23545;&#27604;.xlsx" TargetMode="External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3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26085;&#20135;&#28145;&#24230;&#27604;&#20363;&#21450;&#39547;&#36275;&#27604;&#20363;&#23545;&#27604;.xlsx" TargetMode="External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1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1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1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abk732l0.xlsx" TargetMode="External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6ar80v2i.xlsx" TargetMode="External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Administrator\AppData\Local\Temp\tmp6ar80v2i.xlsx" TargetMode="External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24180;&#40836;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6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0061;&#39029;-&#21306;&#22495;&#30007;&#22899;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7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39029;-&#35775;&#38382;&#25968;&#37327;xlsx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8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20108;&#39029;-&#36827;&#23637;&#20154;&#25968;-&#28145;&#24230;-&#21457;&#25918;&#31036;&#21697;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9.xml.rels><?xml version='1.0' encoding='UTF-8' standalone='yes'?>
<Relationships xmlns="http://schemas.openxmlformats.org/package/2006/relationships"><Relationship Id="rId1" Type="http://schemas.openxmlformats.org/officeDocument/2006/relationships/oleObject" Target="file:///C:\Users\&#32831;&#20122;&#27954;&#30340;computer\Desktop\&#25968;&#25454;&#25991;&#20214;\&#33150;&#21183;\&#31532;&#21313;&#19977;&#39029;-&#21508;&#26102;&#27573;&#36827;&#23637;&#20154;&#25968;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区域客流及平均驻留时间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inNum</c:v>
          </c:tx>
          <c:spPr>
            <a:ln>
              <a:prstDash val="solid"/>
            </a:ln>
          </c:spPr>
          <c:cat>
            <c:strRef>
              <c:f>数据!$A$2:$A$14</c:f>
              <c:strCache>
                <c:ptCount val="13"/>
                <c:pt idx="0">
                  <c:v>舞台区</c:v>
                </c:pt>
                <c:pt idx="1">
                  <c:v>内科区</c:v>
                </c:pt>
                <c:pt idx="2">
                  <c:v>新品展示</c:v>
                </c:pt>
                <c:pt idx="3">
                  <c:v>外科区</c:v>
                </c:pt>
                <c:pt idx="4">
                  <c:v>接待区</c:v>
                </c:pt>
                <c:pt idx="5">
                  <c:v>水吧区</c:v>
                </c:pt>
                <c:pt idx="6">
                  <c:v>服务区</c:v>
                </c:pt>
                <c:pt idx="7">
                  <c:v>呼吸区</c:v>
                </c:pt>
                <c:pt idx="8">
                  <c:v>外科产品展示</c:v>
                </c:pt>
                <c:pt idx="9">
                  <c:v>多镜联合介绍</c:v>
                </c:pt>
                <c:pt idx="10">
                  <c:v>耗材展示</c:v>
                </c:pt>
                <c:pt idx="11">
                  <c:v>内科产品展示区</c:v>
                </c:pt>
                <c:pt idx="12">
                  <c:v>下消化道区</c:v>
                </c:pt>
              </c:strCache>
            </c:strRef>
          </c:cat>
          <c:val>
            <c:numRef>
              <c:f>数据!$B$2:$B$14</c:f>
              <c:numCache>
                <c:formatCode>General</c:formatCode>
                <c:ptCount val="13"/>
                <c:pt idx="0">
                  <c:v>7489</c:v>
                </c:pt>
                <c:pt idx="1">
                  <c:v>9661</c:v>
                </c:pt>
                <c:pt idx="2">
                  <c:v>6670</c:v>
                </c:pt>
                <c:pt idx="3">
                  <c:v>9521</c:v>
                </c:pt>
                <c:pt idx="4">
                  <c:v>2612</c:v>
                </c:pt>
                <c:pt idx="5">
                  <c:v>3827</c:v>
                </c:pt>
                <c:pt idx="6">
                  <c:v>8194</c:v>
                </c:pt>
                <c:pt idx="7">
                  <c:v>1156</c:v>
                </c:pt>
                <c:pt idx="8">
                  <c:v>793</c:v>
                </c:pt>
                <c:pt idx="9">
                  <c:v>610</c:v>
                </c:pt>
                <c:pt idx="10">
                  <c:v>1768</c:v>
                </c:pt>
                <c:pt idx="11">
                  <c:v>1537</c:v>
                </c:pt>
                <c:pt idx="12">
                  <c:v>2065</c:v>
                </c:pt>
              </c:numCache>
            </c:numRef>
          </c:val>
        </c:ser>
        <c:axId val="137366912"/>
        <c:axId val="137401856"/>
      </c:barChart>
      <c:lineChart>
        <c:grouping val="standard"/>
        <c:ser>
          <c:idx val="1"/>
          <c:order val="1"/>
          <c:tx>
            <c:v>avgStay</c:v>
          </c:tx>
          <c:spPr>
            <a:ln>
              <a:prstDash val="solid"/>
            </a:ln>
          </c:spPr>
          <c:marker>
            <c:symbol val="circle"/>
            <c:size val="5"/>
            <c:spPr>
              <a:ln>
                <a:prstDash val="solid"/>
              </a:ln>
            </c:spPr>
          </c:marker>
          <c:cat>
            <c:strRef>
              <c:f>数据!$A$2:$A$14</c:f>
              <c:strCache>
                <c:ptCount val="13"/>
                <c:pt idx="0">
                  <c:v>舞台区</c:v>
                </c:pt>
                <c:pt idx="1">
                  <c:v>内科区</c:v>
                </c:pt>
                <c:pt idx="2">
                  <c:v>新品展示</c:v>
                </c:pt>
                <c:pt idx="3">
                  <c:v>外科区</c:v>
                </c:pt>
                <c:pt idx="4">
                  <c:v>接待区</c:v>
                </c:pt>
                <c:pt idx="5">
                  <c:v>水吧区</c:v>
                </c:pt>
                <c:pt idx="6">
                  <c:v>服务区</c:v>
                </c:pt>
                <c:pt idx="7">
                  <c:v>呼吸区</c:v>
                </c:pt>
                <c:pt idx="8">
                  <c:v>外科产品展示</c:v>
                </c:pt>
                <c:pt idx="9">
                  <c:v>多镜联合介绍</c:v>
                </c:pt>
                <c:pt idx="10">
                  <c:v>耗材展示</c:v>
                </c:pt>
                <c:pt idx="11">
                  <c:v>内科产品展示区</c:v>
                </c:pt>
                <c:pt idx="12">
                  <c:v>下消化道区</c:v>
                </c:pt>
              </c:strCache>
            </c:strRef>
          </c:cat>
          <c:val>
            <c:numRef>
              <c:f>数据!$C$2:$C$14</c:f>
              <c:numCache>
                <c:formatCode>General</c:formatCode>
                <c:ptCount val="13"/>
                <c:pt idx="0">
                  <c:v>6.443893710000002</c:v>
                </c:pt>
                <c:pt idx="1">
                  <c:v>5.8706695900000021</c:v>
                </c:pt>
                <c:pt idx="2">
                  <c:v>5.8095077999999996</c:v>
                </c:pt>
                <c:pt idx="3">
                  <c:v>5.9698066699999979</c:v>
                </c:pt>
                <c:pt idx="4">
                  <c:v>4.8626823499999974</c:v>
                </c:pt>
                <c:pt idx="5">
                  <c:v>5.2681370499999973</c:v>
                </c:pt>
                <c:pt idx="6">
                  <c:v>5.3772637300000019</c:v>
                </c:pt>
                <c:pt idx="7">
                  <c:v>4.1422363299999976</c:v>
                </c:pt>
                <c:pt idx="8">
                  <c:v>3.8910705899999991</c:v>
                </c:pt>
                <c:pt idx="9">
                  <c:v>3.7626726699999997</c:v>
                </c:pt>
                <c:pt idx="10">
                  <c:v>3.7325039799999997</c:v>
                </c:pt>
                <c:pt idx="11">
                  <c:v>4.4520081999999999</c:v>
                </c:pt>
                <c:pt idx="12">
                  <c:v>6.2796311900000026</c:v>
                </c:pt>
              </c:numCache>
            </c:numRef>
          </c:val>
        </c:ser>
        <c:marker val="1"/>
        <c:axId val="137366912"/>
        <c:axId val="137403776"/>
      </c:lineChart>
      <c:catAx>
        <c:axId val="137366912"/>
        <c:scaling>
          <c:orientation val="minMax"/>
        </c:scaling>
        <c:axPos val="b"/>
        <c:majorTickMark val="none"/>
        <c:tickLblPos val="nextTo"/>
        <c:crossAx val="137401856"/>
        <c:crosses val="autoZero"/>
        <c:lblAlgn val="ctr"/>
        <c:lblOffset val="100"/>
      </c:catAx>
      <c:valAx>
        <c:axId val="1374018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进客流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7366912"/>
        <c:crosses val="autoZero"/>
        <c:crossBetween val="between"/>
      </c:valAx>
      <c:valAx>
        <c:axId val="137403776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平均驻留分钟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37366912"/>
        <c:crosses val="max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区域时段人数分布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'[第十四页-区域时间段人次.xlsx]Sheet1'!$C$3</c:f>
              <c:strCache>
                <c:ptCount val="1"/>
                <c:pt idx="0">
                  <c:v>易三方座舱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'[第十四页-区域时间段人次.xlsx]Sheet1'!$C$4:$C$8</c:f>
              <c:numCache>
                <c:formatCode>0_ </c:formatCode>
                <c:ptCount val="5"/>
                <c:pt idx="0">
                  <c:v>6516</c:v>
                </c:pt>
                <c:pt idx="1">
                  <c:v>5362</c:v>
                </c:pt>
                <c:pt idx="2">
                  <c:v>8765</c:v>
                </c:pt>
                <c:pt idx="3">
                  <c:v>6633</c:v>
                </c:pt>
                <c:pt idx="4">
                  <c:v>5461</c:v>
                </c:pt>
              </c:numCache>
            </c:numRef>
          </c:val>
        </c:ser>
        <c:ser>
          <c:idx val="1"/>
          <c:order val="1"/>
          <c:tx>
            <c:strRef>
              <c:f>'[第十四页-区域时间段人次.xlsx]Sheet1'!$D$3</c:f>
              <c:strCache>
                <c:ptCount val="1"/>
                <c:pt idx="0">
                  <c:v>儿童区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'[第十四页-区域时间段人次.xlsx]Sheet1'!$D$4:$D$8</c:f>
              <c:numCache>
                <c:formatCode>0_ </c:formatCode>
                <c:ptCount val="5"/>
                <c:pt idx="0">
                  <c:v>1868</c:v>
                </c:pt>
                <c:pt idx="1">
                  <c:v>2183</c:v>
                </c:pt>
                <c:pt idx="2">
                  <c:v>4204</c:v>
                </c:pt>
                <c:pt idx="3">
                  <c:v>2938</c:v>
                </c:pt>
                <c:pt idx="4">
                  <c:v>2242</c:v>
                </c:pt>
              </c:numCache>
            </c:numRef>
          </c:val>
        </c:ser>
        <c:ser>
          <c:idx val="2"/>
          <c:order val="2"/>
          <c:tx>
            <c:strRef>
              <c:f>'[第十四页-区域时间段人次.xlsx]Sheet1'!$E$3</c:f>
              <c:strCache>
                <c:ptCount val="1"/>
                <c:pt idx="0">
                  <c:v>品鉴区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'[第十四页-区域时间段人次.xlsx]Sheet1'!$E$4:$E$8</c:f>
              <c:numCache>
                <c:formatCode>0_ </c:formatCode>
                <c:ptCount val="5"/>
                <c:pt idx="0">
                  <c:v>6538</c:v>
                </c:pt>
                <c:pt idx="1">
                  <c:v>5380</c:v>
                </c:pt>
                <c:pt idx="2">
                  <c:v>8795</c:v>
                </c:pt>
                <c:pt idx="3">
                  <c:v>6655</c:v>
                </c:pt>
                <c:pt idx="4">
                  <c:v>5479</c:v>
                </c:pt>
              </c:numCache>
            </c:numRef>
          </c:val>
        </c:ser>
        <c:ser>
          <c:idx val="3"/>
          <c:order val="3"/>
          <c:tx>
            <c:strRef>
              <c:f>'[第十四页-区域时间段人次.xlsx]Sheet1'!$F$3</c:f>
              <c:strCache>
                <c:ptCount val="1"/>
                <c:pt idx="0">
                  <c:v>品牌墙数字底盘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'[第十四页-区域时间段人次.xlsx]Sheet1'!$F$4:$F$8</c:f>
              <c:numCache>
                <c:formatCode>0_ </c:formatCode>
                <c:ptCount val="5"/>
                <c:pt idx="0">
                  <c:v>6872</c:v>
                </c:pt>
                <c:pt idx="1">
                  <c:v>5655</c:v>
                </c:pt>
                <c:pt idx="2">
                  <c:v>9244</c:v>
                </c:pt>
                <c:pt idx="3">
                  <c:v>6996</c:v>
                </c:pt>
                <c:pt idx="4">
                  <c:v>5759</c:v>
                </c:pt>
              </c:numCache>
            </c:numRef>
          </c:val>
        </c:ser>
        <c:ser>
          <c:idx val="4"/>
          <c:order val="4"/>
          <c:tx>
            <c:strRef>
              <c:f>'[第十四页-区域时间段人次.xlsx]Sheet1'!$G$3</c:f>
              <c:strCache>
                <c:ptCount val="1"/>
                <c:pt idx="0">
                  <c:v>N7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'[第十四页-区域时间段人次.xlsx]Sheet1'!$G$4:$G$8</c:f>
              <c:numCache>
                <c:formatCode>0_ </c:formatCode>
                <c:ptCount val="5"/>
                <c:pt idx="0">
                  <c:v>11235</c:v>
                </c:pt>
                <c:pt idx="1">
                  <c:v>9245</c:v>
                </c:pt>
                <c:pt idx="2">
                  <c:v>15113</c:v>
                </c:pt>
                <c:pt idx="3">
                  <c:v>11436</c:v>
                </c:pt>
                <c:pt idx="4">
                  <c:v>9415</c:v>
                </c:pt>
              </c:numCache>
            </c:numRef>
          </c:val>
        </c:ser>
        <c:ser>
          <c:idx val="5"/>
          <c:order val="5"/>
          <c:tx>
            <c:strRef>
              <c:f>'[第十四页-区域时间段人次.xlsx]Sheet1'!$H$3</c:f>
              <c:strCache>
                <c:ptCount val="1"/>
                <c:pt idx="0">
                  <c:v>主舞台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'[第十四页-区域时间段人次.xlsx]Sheet1'!$H$4:$H$8</c:f>
              <c:numCache>
                <c:formatCode>0_ </c:formatCode>
                <c:ptCount val="5"/>
                <c:pt idx="0">
                  <c:v>34230</c:v>
                </c:pt>
                <c:pt idx="1">
                  <c:v>28169</c:v>
                </c:pt>
                <c:pt idx="2">
                  <c:v>46045</c:v>
                </c:pt>
                <c:pt idx="3">
                  <c:v>34845</c:v>
                </c:pt>
                <c:pt idx="4">
                  <c:v>28687</c:v>
                </c:pt>
              </c:numCache>
            </c:numRef>
          </c:val>
        </c:ser>
        <c:ser>
          <c:idx val="6"/>
          <c:order val="6"/>
          <c:tx>
            <c:strRef>
              <c:f>'[第十四页-区域时间段人次.xlsx]Sheet1'!$I$3</c:f>
              <c:strCache>
                <c:ptCount val="1"/>
                <c:pt idx="0">
                  <c:v>Z9-2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'[第十四页-区域时间段人次.xlsx]Sheet1'!$I$4:$I$8</c:f>
              <c:numCache>
                <c:formatCode>0_ </c:formatCode>
                <c:ptCount val="5"/>
                <c:pt idx="0">
                  <c:v>8509</c:v>
                </c:pt>
                <c:pt idx="1">
                  <c:v>7002</c:v>
                </c:pt>
                <c:pt idx="2">
                  <c:v>11446</c:v>
                </c:pt>
                <c:pt idx="3">
                  <c:v>8662</c:v>
                </c:pt>
                <c:pt idx="4">
                  <c:v>7131</c:v>
                </c:pt>
              </c:numCache>
            </c:numRef>
          </c:val>
        </c:ser>
        <c:ser>
          <c:idx val="7"/>
          <c:order val="7"/>
          <c:tx>
            <c:strRef>
              <c:f>'[第十四页-区域时间段人次.xlsx]Sheet1'!$J$3</c:f>
              <c:strCache>
                <c:ptCount val="1"/>
                <c:pt idx="0">
                  <c:v>MR互动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'[第十四页-区域时间段人次.xlsx]Sheet1'!$J$4:$J$8</c:f>
              <c:numCache>
                <c:formatCode>0_ </c:formatCode>
                <c:ptCount val="5"/>
                <c:pt idx="0">
                  <c:v>6851</c:v>
                </c:pt>
                <c:pt idx="1">
                  <c:v>5638</c:v>
                </c:pt>
                <c:pt idx="2">
                  <c:v>9216</c:v>
                </c:pt>
                <c:pt idx="3">
                  <c:v>6974</c:v>
                </c:pt>
                <c:pt idx="4">
                  <c:v>5741</c:v>
                </c:pt>
              </c:numCache>
            </c:numRef>
          </c:val>
        </c:ser>
        <c:ser>
          <c:idx val="8"/>
          <c:order val="8"/>
          <c:tx>
            <c:strRef>
              <c:f>'[第十四页-区域时间段人次.xlsx]Sheet1'!$K$3</c:f>
              <c:strCache>
                <c:ptCount val="1"/>
                <c:pt idx="0">
                  <c:v>Z9GT-2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'[第十四页-区域时间段人次.xlsx]Sheet1'!$K$4:$K$8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9"/>
          <c:order val="9"/>
          <c:tx>
            <c:strRef>
              <c:f>'[第十四页-区域时间段人次.xlsx]Sheet1'!$L$3</c:f>
              <c:strCache>
                <c:ptCount val="1"/>
                <c:pt idx="0">
                  <c:v>D9-1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'[第十四页-区域时间段人次.xlsx]Sheet1'!$L$4:$L$8</c:f>
              <c:numCache>
                <c:formatCode>0_ </c:formatCode>
                <c:ptCount val="5"/>
                <c:pt idx="0">
                  <c:v>7446</c:v>
                </c:pt>
                <c:pt idx="1">
                  <c:v>6128</c:v>
                </c:pt>
                <c:pt idx="2">
                  <c:v>10017</c:v>
                </c:pt>
                <c:pt idx="3">
                  <c:v>7580</c:v>
                </c:pt>
                <c:pt idx="4">
                  <c:v>6240</c:v>
                </c:pt>
              </c:numCache>
            </c:numRef>
          </c:val>
        </c:ser>
        <c:ser>
          <c:idx val="10"/>
          <c:order val="10"/>
          <c:tx>
            <c:strRef>
              <c:f>'[第十四页-区域时间段人次.xlsx]Sheet1'!$M$3</c:f>
              <c:strCache>
                <c:ptCount val="1"/>
                <c:pt idx="0">
                  <c:v>Z9-1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'[第十四页-区域时间段人次.xlsx]Sheet1'!$M$4:$M$8</c:f>
              <c:numCache>
                <c:formatCode>0_ </c:formatCode>
                <c:ptCount val="5"/>
                <c:pt idx="0">
                  <c:v>9258</c:v>
                </c:pt>
                <c:pt idx="1">
                  <c:v>7619</c:v>
                </c:pt>
                <c:pt idx="2">
                  <c:v>12454</c:v>
                </c:pt>
                <c:pt idx="3">
                  <c:v>9425</c:v>
                </c:pt>
                <c:pt idx="4">
                  <c:v>7759</c:v>
                </c:pt>
              </c:numCache>
            </c:numRef>
          </c:val>
        </c:ser>
        <c:ser>
          <c:idx val="11"/>
          <c:order val="11"/>
          <c:tx>
            <c:strRef>
              <c:f>'[第十四页-区域时间段人次.xlsx]Sheet1'!$N$3</c:f>
              <c:strCache>
                <c:ptCount val="1"/>
                <c:pt idx="0">
                  <c:v>Z9GT-1痛车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'[第十四页-区域时间段人次.xlsx]Sheet1'!$N$4:$N$8</c:f>
              <c:numCache>
                <c:formatCode>0_ </c:formatCode>
                <c:ptCount val="5"/>
                <c:pt idx="0">
                  <c:v>8371</c:v>
                </c:pt>
                <c:pt idx="1">
                  <c:v>6889</c:v>
                </c:pt>
                <c:pt idx="2">
                  <c:v>11260</c:v>
                </c:pt>
                <c:pt idx="3">
                  <c:v>8521</c:v>
                </c:pt>
                <c:pt idx="4">
                  <c:v>7015</c:v>
                </c:pt>
              </c:numCache>
            </c:numRef>
          </c:val>
        </c:ser>
        <c:ser>
          <c:idx val="12"/>
          <c:order val="12"/>
          <c:tx>
            <c:strRef>
              <c:f>'[第十四页-区域时间段人次.xlsx]Sheet1'!$O$3</c:f>
              <c:strCache>
                <c:ptCount val="1"/>
                <c:pt idx="0">
                  <c:v>D9-2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'[第十四页-区域时间段人次.xlsx]Sheet1'!$O$4:$O$8</c:f>
              <c:numCache>
                <c:formatCode>0_ </c:formatCode>
                <c:ptCount val="5"/>
                <c:pt idx="0">
                  <c:v>12524</c:v>
                </c:pt>
                <c:pt idx="1">
                  <c:v>10306</c:v>
                </c:pt>
                <c:pt idx="2">
                  <c:v>16847</c:v>
                </c:pt>
                <c:pt idx="3">
                  <c:v>12749</c:v>
                </c:pt>
                <c:pt idx="4">
                  <c:v>10496</c:v>
                </c:pt>
              </c:numCache>
            </c:numRef>
          </c:val>
        </c:ser>
        <c:ser>
          <c:idx val="13"/>
          <c:order val="13"/>
          <c:tx>
            <c:strRef>
              <c:f>'[第十四页-区域时间段人次.xlsx]Sheet1'!$P$3</c:f>
              <c:strCache>
                <c:ptCount val="1"/>
                <c:pt idx="0">
                  <c:v>N9-1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'[第十四页-区域时间段人次.xlsx]Sheet1'!$P$4:$P$8</c:f>
              <c:numCache>
                <c:formatCode>0_ </c:formatCode>
                <c:ptCount val="5"/>
                <c:pt idx="0">
                  <c:v>13637</c:v>
                </c:pt>
                <c:pt idx="1">
                  <c:v>11222</c:v>
                </c:pt>
                <c:pt idx="2">
                  <c:v>18344</c:v>
                </c:pt>
                <c:pt idx="3">
                  <c:v>13882</c:v>
                </c:pt>
                <c:pt idx="4">
                  <c:v>11429</c:v>
                </c:pt>
              </c:numCache>
            </c:numRef>
          </c:val>
        </c:ser>
        <c:ser>
          <c:idx val="14"/>
          <c:order val="14"/>
          <c:tx>
            <c:strRef>
              <c:f>'[第十四页-区域时间段人次.xlsx]Sheet1'!$Q$3</c:f>
              <c:strCache>
                <c:ptCount val="1"/>
                <c:pt idx="0">
                  <c:v>N9-2无人机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'[第十四页-区域时间段人次.xlsx]Sheet1'!$B$4:$B$8</c:f>
              <c:numCache>
                <c:formatCode>h:mm</c:formatCode>
                <c:ptCount val="5"/>
                <c:pt idx="0">
                  <c:v>0.5</c:v>
                </c:pt>
                <c:pt idx="1">
                  <c:v>0.54166666666666696</c:v>
                </c:pt>
                <c:pt idx="2">
                  <c:v>0.5833333333333327</c:v>
                </c:pt>
                <c:pt idx="3">
                  <c:v>0.62500000000000033</c:v>
                </c:pt>
                <c:pt idx="4">
                  <c:v>0.6666666666666673</c:v>
                </c:pt>
              </c:numCache>
            </c:numRef>
          </c:cat>
          <c:val>
            <c:numRef>
              <c:f>'[第十四页-区域时间段人次.xlsx]Sheet1'!$Q$4:$Q$8</c:f>
              <c:numCache>
                <c:formatCode>0_ </c:formatCode>
                <c:ptCount val="5"/>
                <c:pt idx="0">
                  <c:v>12551</c:v>
                </c:pt>
                <c:pt idx="1">
                  <c:v>10329</c:v>
                </c:pt>
                <c:pt idx="2">
                  <c:v>16884</c:v>
                </c:pt>
                <c:pt idx="3">
                  <c:v>12777</c:v>
                </c:pt>
                <c:pt idx="4">
                  <c:v>10519</c:v>
                </c:pt>
              </c:numCache>
            </c:numRef>
          </c:val>
        </c:ser>
        <c:gapWidth val="246"/>
        <c:overlap val="-28"/>
        <c:axId val="179058560"/>
        <c:axId val="179060096"/>
      </c:barChart>
      <c:catAx>
        <c:axId val="179058560"/>
        <c:scaling>
          <c:orientation val="minMax"/>
        </c:scaling>
        <c:axPos val="b"/>
        <c:numFmt formatCode="h:mm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060096"/>
        <c:crosses val="autoZero"/>
        <c:auto val="1"/>
        <c:lblAlgn val="ctr"/>
        <c:lblOffset val="100"/>
      </c:catAx>
      <c:valAx>
        <c:axId val="1790600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905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f6a2734-3479-45bc-bb41-5d036bf4e26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进展用户数</a:t>
            </a:r>
            <a:r>
              <a:rPr lang="en-US"/>
              <a:t>/</a:t>
            </a:r>
            <a:r>
              <a:rPr lang="zh-CN"/>
              <a:t>场馆人数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'[第17页-进展人数+整馆.xlsx]Sheet1'!$F$5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dLbls>
          <c:showVal val="1"/>
        </c:dLbls>
        <c:gapWidth val="246"/>
        <c:overlap val="-28"/>
        <c:axId val="189683584"/>
        <c:axId val="189685120"/>
      </c:barChart>
      <c:lineChart>
        <c:grouping val="standard"/>
        <c:ser>
          <c:idx val="1"/>
          <c:order val="1"/>
          <c:tx>
            <c:strRef>
              <c:f>'[第17页-进展人数+整馆.xlsx]Sheet1'!$G$5</c:f>
              <c:strCache>
                <c:ptCount val="1"/>
                <c:pt idx="0">
                  <c:v>场馆人数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'[第17页-进展人数+整馆.xlsx]Sheet1'!$E$6:$E$15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'[第17页-进展人数+整馆.xlsx]Sheet1'!$G$6:$G$15</c:f>
              <c:numCache>
                <c:formatCode>General</c:formatCode>
                <c:ptCount val="10"/>
                <c:pt idx="0">
                  <c:v>44667</c:v>
                </c:pt>
                <c:pt idx="1">
                  <c:v>36127</c:v>
                </c:pt>
                <c:pt idx="2">
                  <c:v>60374</c:v>
                </c:pt>
                <c:pt idx="3">
                  <c:v>78283</c:v>
                </c:pt>
                <c:pt idx="4">
                  <c:v>42019</c:v>
                </c:pt>
                <c:pt idx="5">
                  <c:v>54751</c:v>
                </c:pt>
                <c:pt idx="6">
                  <c:v>47041</c:v>
                </c:pt>
                <c:pt idx="7">
                  <c:v>43399</c:v>
                </c:pt>
                <c:pt idx="8">
                  <c:v>71373</c:v>
                </c:pt>
                <c:pt idx="9">
                  <c:v>33721</c:v>
                </c:pt>
              </c:numCache>
            </c:numRef>
          </c:val>
        </c:ser>
        <c:dLbls>
          <c:showVal val="1"/>
        </c:dLbls>
        <c:marker val="1"/>
        <c:axId val="189683584"/>
        <c:axId val="189685120"/>
      </c:lineChart>
      <c:catAx>
        <c:axId val="18968358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9685120"/>
        <c:crosses val="autoZero"/>
        <c:auto val="1"/>
        <c:lblAlgn val="ctr"/>
        <c:lblOffset val="100"/>
      </c:catAx>
      <c:valAx>
        <c:axId val="189685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968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3c6d28e-6e46-4c9a-a286-1b8aa303eebf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平均停留时长对比（</a:t>
            </a:r>
            <a:r>
              <a:rPr lang="en-GB"/>
              <a:t>S）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[停留时长对比.xlsx]Sheet1!$C$3</c:f>
              <c:strCache>
                <c:ptCount val="1"/>
                <c:pt idx="0">
                  <c:v>腾势展台平均停留时长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[停留时长对比.xlsx]Sheet1!$C$4:$C$13</c:f>
              <c:numCache>
                <c:formatCode>0_ </c:formatCode>
                <c:ptCount val="10"/>
                <c:pt idx="0">
                  <c:v>735</c:v>
                </c:pt>
                <c:pt idx="1">
                  <c:v>459</c:v>
                </c:pt>
                <c:pt idx="2">
                  <c:v>435</c:v>
                </c:pt>
                <c:pt idx="3">
                  <c:v>441</c:v>
                </c:pt>
                <c:pt idx="4">
                  <c:v>465</c:v>
                </c:pt>
                <c:pt idx="5">
                  <c:v>444</c:v>
                </c:pt>
                <c:pt idx="6">
                  <c:v>453</c:v>
                </c:pt>
                <c:pt idx="7">
                  <c:v>377</c:v>
                </c:pt>
                <c:pt idx="8">
                  <c:v>857</c:v>
                </c:pt>
                <c:pt idx="9">
                  <c:v>557</c:v>
                </c:pt>
              </c:numCache>
            </c:numRef>
          </c:val>
        </c:ser>
        <c:dLbls>
          <c:showVal val="1"/>
        </c:dLbls>
        <c:gapWidth val="219"/>
        <c:overlap val="-27"/>
        <c:axId val="189651200"/>
        <c:axId val="189808640"/>
      </c:barChart>
      <c:lineChart>
        <c:grouping val="standard"/>
        <c:ser>
          <c:idx val="1"/>
          <c:order val="1"/>
          <c:tx>
            <c:strRef>
              <c:f>[停留时长对比.xlsx]Sheet1!$D$3</c:f>
              <c:strCache>
                <c:ptCount val="1"/>
                <c:pt idx="0">
                  <c:v>五个展台平均停留时长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[停留时长对比.xlsx]Sheet1!$D$4:$D$13</c:f>
              <c:numCache>
                <c:formatCode>General</c:formatCode>
                <c:ptCount val="10"/>
                <c:pt idx="0">
                  <c:v>538.6</c:v>
                </c:pt>
                <c:pt idx="1">
                  <c:v>546.20000000000005</c:v>
                </c:pt>
                <c:pt idx="2">
                  <c:v>341</c:v>
                </c:pt>
                <c:pt idx="3">
                  <c:v>328.8</c:v>
                </c:pt>
                <c:pt idx="4">
                  <c:v>429.4</c:v>
                </c:pt>
                <c:pt idx="5">
                  <c:v>423</c:v>
                </c:pt>
                <c:pt idx="6">
                  <c:v>499.6</c:v>
                </c:pt>
                <c:pt idx="7">
                  <c:v>499.4</c:v>
                </c:pt>
                <c:pt idx="8">
                  <c:v>525.20000000000005</c:v>
                </c:pt>
                <c:pt idx="9">
                  <c:v>472</c:v>
                </c:pt>
              </c:numCache>
            </c:numRef>
          </c:val>
        </c:ser>
        <c:ser>
          <c:idx val="2"/>
          <c:order val="2"/>
          <c:tx>
            <c:strRef>
              <c:f>[停留时长对比.xlsx]Sheet1!$E$3</c:f>
              <c:strCache>
                <c:ptCount val="1"/>
                <c:pt idx="0">
                  <c:v>展馆平均停留时长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[停留时长对比.xlsx]Sheet1!$B$4:$B$13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[停留时长对比.xlsx]Sheet1!$E$4:$E$13</c:f>
              <c:numCache>
                <c:formatCode>General</c:formatCode>
                <c:ptCount val="10"/>
                <c:pt idx="0">
                  <c:v>2769</c:v>
                </c:pt>
                <c:pt idx="1">
                  <c:v>2954</c:v>
                </c:pt>
                <c:pt idx="2">
                  <c:v>2064</c:v>
                </c:pt>
                <c:pt idx="3">
                  <c:v>1864</c:v>
                </c:pt>
                <c:pt idx="4">
                  <c:v>2764</c:v>
                </c:pt>
                <c:pt idx="5">
                  <c:v>2744</c:v>
                </c:pt>
                <c:pt idx="6">
                  <c:v>3015</c:v>
                </c:pt>
                <c:pt idx="7">
                  <c:v>2864</c:v>
                </c:pt>
                <c:pt idx="8">
                  <c:v>2946</c:v>
                </c:pt>
                <c:pt idx="9">
                  <c:v>2648</c:v>
                </c:pt>
              </c:numCache>
            </c:numRef>
          </c:val>
        </c:ser>
        <c:dLbls>
          <c:showVal val="1"/>
        </c:dLbls>
        <c:marker val="1"/>
        <c:axId val="189651200"/>
        <c:axId val="189808640"/>
      </c:lineChart>
      <c:lineChart>
        <c:grouping val="standard"/>
        <c:marker val="1"/>
        <c:axId val="189810176"/>
        <c:axId val="189811712"/>
      </c:lineChart>
      <c:catAx>
        <c:axId val="18965120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9808640"/>
        <c:crosses val="autoZero"/>
        <c:auto val="1"/>
        <c:lblAlgn val="ctr"/>
        <c:lblOffset val="100"/>
      </c:catAx>
      <c:valAx>
        <c:axId val="189808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9651200"/>
        <c:crosses val="autoZero"/>
        <c:crossBetween val="between"/>
      </c:valAx>
      <c:catAx>
        <c:axId val="189810176"/>
        <c:scaling>
          <c:orientation val="minMax"/>
        </c:scaling>
        <c:delete val="1"/>
        <c:axPos val="b"/>
        <c:tickLblPos val="none"/>
        <c:crossAx val="189811712"/>
        <c:crosses val="autoZero"/>
        <c:auto val="1"/>
        <c:lblAlgn val="ctr"/>
        <c:lblOffset val="100"/>
      </c:catAx>
      <c:valAx>
        <c:axId val="189811712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981017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fd1daf2f-91ad-415b-b4f6-02f1e836c79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驻足人数</a:t>
            </a:r>
            <a:r>
              <a:rPr lang="en-US"/>
              <a:t>/</a:t>
            </a:r>
            <a:r>
              <a:rPr lang="zh-CN"/>
              <a:t>深度游逛</a:t>
            </a:r>
            <a:r>
              <a:rPr lang="en-US"/>
              <a:t>/</a:t>
            </a:r>
            <a:r>
              <a:rPr lang="zh-CN"/>
              <a:t>多次游逛人数对比</a:t>
            </a:r>
            <a:r>
              <a:rPr lang="en-US"/>
              <a:t>/</a:t>
            </a:r>
            <a:r>
              <a:rPr lang="zh-CN"/>
              <a:t>深度游逛占比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[日产深度比例及驻足比例对比.xlsx]Sheet1!$C$3</c:f>
              <c:strCache>
                <c:ptCount val="1"/>
                <c:pt idx="0">
                  <c:v>腾势展台驻足比例（5分钟）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[日产深度比例及驻足比例对比.xlsx]Sheet1!$C$4:$C$13</c:f>
              <c:numCache>
                <c:formatCode>0.00%</c:formatCode>
                <c:ptCount val="10"/>
                <c:pt idx="0">
                  <c:v>0.40044742729306515</c:v>
                </c:pt>
                <c:pt idx="1">
                  <c:v>0.53725173908660173</c:v>
                </c:pt>
                <c:pt idx="2">
                  <c:v>0.49513973268529793</c:v>
                </c:pt>
                <c:pt idx="3">
                  <c:v>0.5136823709313324</c:v>
                </c:pt>
                <c:pt idx="4">
                  <c:v>0.514334353103721</c:v>
                </c:pt>
                <c:pt idx="5">
                  <c:v>0.52876311943669496</c:v>
                </c:pt>
                <c:pt idx="6">
                  <c:v>0.48707176089101917</c:v>
                </c:pt>
                <c:pt idx="7">
                  <c:v>0.49124743731272702</c:v>
                </c:pt>
                <c:pt idx="8">
                  <c:v>0.82493929388746201</c:v>
                </c:pt>
                <c:pt idx="9">
                  <c:v>0.6588672107604473</c:v>
                </c:pt>
              </c:numCache>
            </c:numRef>
          </c:val>
        </c:ser>
        <c:ser>
          <c:idx val="1"/>
          <c:order val="1"/>
          <c:tx>
            <c:strRef>
              <c:f>[日产深度比例及驻足比例对比.xlsx]Sheet1!$D$3</c:f>
              <c:strCache>
                <c:ptCount val="1"/>
                <c:pt idx="0">
                  <c:v>腾势展台深度游逛比例（15分钟）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[日产深度比例及驻足比例对比.xlsx]Sheet1!$D$4:$D$13</c:f>
              <c:numCache>
                <c:formatCode>0.00%</c:formatCode>
                <c:ptCount val="10"/>
                <c:pt idx="0">
                  <c:v>0.16016070857873393</c:v>
                </c:pt>
                <c:pt idx="1">
                  <c:v>0.16523843129347712</c:v>
                </c:pt>
                <c:pt idx="2">
                  <c:v>0.14696429271351907</c:v>
                </c:pt>
                <c:pt idx="3">
                  <c:v>0.15271244447680823</c:v>
                </c:pt>
                <c:pt idx="4">
                  <c:v>0.13991414191256313</c:v>
                </c:pt>
                <c:pt idx="5">
                  <c:v>0.15869536335857601</c:v>
                </c:pt>
                <c:pt idx="6">
                  <c:v>0.13362470040885385</c:v>
                </c:pt>
                <c:pt idx="7">
                  <c:v>0.12862324554486701</c:v>
                </c:pt>
                <c:pt idx="8">
                  <c:v>0.36170361441573584</c:v>
                </c:pt>
                <c:pt idx="9">
                  <c:v>0.20645206487092416</c:v>
                </c:pt>
              </c:numCache>
            </c:numRef>
          </c:val>
        </c:ser>
        <c:dLbls>
          <c:showVal val="1"/>
        </c:dLbls>
        <c:gapWidth val="219"/>
        <c:overlap val="-27"/>
        <c:axId val="189993728"/>
        <c:axId val="189995264"/>
      </c:barChart>
      <c:lineChart>
        <c:grouping val="standard"/>
        <c:ser>
          <c:idx val="2"/>
          <c:order val="2"/>
          <c:tx>
            <c:strRef>
              <c:f>[日产深度比例及驻足比例对比.xlsx]Sheet1!$E$3</c:f>
              <c:strCache>
                <c:ptCount val="1"/>
                <c:pt idx="0">
                  <c:v>5展台平均驻足比例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[日产深度比例及驻足比例对比.xlsx]Sheet1!$E$4:$E$13</c:f>
              <c:numCache>
                <c:formatCode>0.00%</c:formatCode>
                <c:ptCount val="10"/>
                <c:pt idx="0">
                  <c:v>0.17483256799889993</c:v>
                </c:pt>
                <c:pt idx="1">
                  <c:v>0.42463462055921014</c:v>
                </c:pt>
                <c:pt idx="2">
                  <c:v>0.3998110935920034</c:v>
                </c:pt>
                <c:pt idx="3">
                  <c:v>0.38739577636777039</c:v>
                </c:pt>
                <c:pt idx="4">
                  <c:v>0.52066790762485204</c:v>
                </c:pt>
                <c:pt idx="5">
                  <c:v>0.49307002185864246</c:v>
                </c:pt>
                <c:pt idx="6">
                  <c:v>0.51201593585213967</c:v>
                </c:pt>
                <c:pt idx="7">
                  <c:v>0.53042683812854829</c:v>
                </c:pt>
                <c:pt idx="8">
                  <c:v>0.55535413886965268</c:v>
                </c:pt>
                <c:pt idx="9">
                  <c:v>0.54463073361728431</c:v>
                </c:pt>
              </c:numCache>
            </c:numRef>
          </c:val>
        </c:ser>
        <c:ser>
          <c:idx val="3"/>
          <c:order val="3"/>
          <c:tx>
            <c:strRef>
              <c:f>[日产深度比例及驻足比例对比.xlsx]Sheet1!$F$3</c:f>
              <c:strCache>
                <c:ptCount val="1"/>
                <c:pt idx="0">
                  <c:v>五个展台平均深度游逛比例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[日产深度比例及驻足比例对比.xlsx]Sheet1!$B$4:$B$13</c:f>
              <c:numCache>
                <c:formatCode>General</c:formatCode>
                <c:ptCount val="10"/>
                <c:pt idx="0">
                  <c:v>4.2300000000000004</c:v>
                </c:pt>
                <c:pt idx="1">
                  <c:v>4.24</c:v>
                </c:pt>
                <c:pt idx="2">
                  <c:v>4.25</c:v>
                </c:pt>
                <c:pt idx="3">
                  <c:v>4.26</c:v>
                </c:pt>
                <c:pt idx="4">
                  <c:v>4.2700000000000014</c:v>
                </c:pt>
                <c:pt idx="5">
                  <c:v>4.28</c:v>
                </c:pt>
                <c:pt idx="6">
                  <c:v>4.29</c:v>
                </c:pt>
                <c:pt idx="7" formatCode="0.00_ ">
                  <c:v>4.3</c:v>
                </c:pt>
                <c:pt idx="8">
                  <c:v>5.0999999999999996</c:v>
                </c:pt>
                <c:pt idx="9">
                  <c:v>5.2</c:v>
                </c:pt>
              </c:numCache>
            </c:numRef>
          </c:cat>
          <c:val>
            <c:numRef>
              <c:f>[日产深度比例及驻足比例对比.xlsx]Sheet1!$F$4:$F$13</c:f>
              <c:numCache>
                <c:formatCode>0.00%</c:formatCode>
                <c:ptCount val="10"/>
                <c:pt idx="0">
                  <c:v>0.13092103850567804</c:v>
                </c:pt>
                <c:pt idx="1">
                  <c:v>0.15959279372227717</c:v>
                </c:pt>
                <c:pt idx="2">
                  <c:v>0.113043878501906</c:v>
                </c:pt>
                <c:pt idx="3">
                  <c:v>0.10760988611634098</c:v>
                </c:pt>
                <c:pt idx="4">
                  <c:v>0.168387972484937</c:v>
                </c:pt>
                <c:pt idx="5">
                  <c:v>0.16286486609381393</c:v>
                </c:pt>
                <c:pt idx="6">
                  <c:v>0.17198499231135109</c:v>
                </c:pt>
                <c:pt idx="7">
                  <c:v>0.18063233939352508</c:v>
                </c:pt>
                <c:pt idx="8">
                  <c:v>0.21057322787045601</c:v>
                </c:pt>
                <c:pt idx="9">
                  <c:v>0.18231925108569816</c:v>
                </c:pt>
              </c:numCache>
            </c:numRef>
          </c:val>
        </c:ser>
        <c:dLbls>
          <c:showVal val="1"/>
        </c:dLbls>
        <c:marker val="1"/>
        <c:axId val="189993728"/>
        <c:axId val="189995264"/>
      </c:lineChart>
      <c:catAx>
        <c:axId val="18999372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9995264"/>
        <c:crosses val="autoZero"/>
        <c:auto val="1"/>
        <c:lblAlgn val="ctr"/>
        <c:lblOffset val="100"/>
      </c:catAx>
      <c:valAx>
        <c:axId val="189995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899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3e579e83-b365-489e-a914-d78bbbd3b21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区域年龄分布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18-24岁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舞台区</c:v>
                </c:pt>
                <c:pt idx="1">
                  <c:v>内科区</c:v>
                </c:pt>
                <c:pt idx="2">
                  <c:v>新品展示</c:v>
                </c:pt>
                <c:pt idx="3">
                  <c:v>外科区</c:v>
                </c:pt>
                <c:pt idx="4">
                  <c:v>接待区</c:v>
                </c:pt>
                <c:pt idx="5">
                  <c:v>水吧区</c:v>
                </c:pt>
                <c:pt idx="6">
                  <c:v>服务区</c:v>
                </c:pt>
                <c:pt idx="7">
                  <c:v>呼吸区</c:v>
                </c:pt>
                <c:pt idx="8">
                  <c:v>外科产品展示</c:v>
                </c:pt>
                <c:pt idx="9">
                  <c:v>多镜联合介绍</c:v>
                </c:pt>
                <c:pt idx="10">
                  <c:v>耗材展示</c:v>
                </c:pt>
                <c:pt idx="11">
                  <c:v>内科产品展示区</c:v>
                </c:pt>
                <c:pt idx="12">
                  <c:v>下消化道区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122.0</c:v>
                </c:pt>
                <c:pt idx="1">
                  <c:v>134.0</c:v>
                </c:pt>
                <c:pt idx="2">
                  <c:v>98.0</c:v>
                </c:pt>
                <c:pt idx="3">
                  <c:v>142.0</c:v>
                </c:pt>
                <c:pt idx="4">
                  <c:v>49.0</c:v>
                </c:pt>
                <c:pt idx="5">
                  <c:v>53.0</c:v>
                </c:pt>
                <c:pt idx="6">
                  <c:v>105.0</c:v>
                </c:pt>
                <c:pt idx="7">
                  <c:v>23.0</c:v>
                </c:pt>
                <c:pt idx="8">
                  <c:v>18.0</c:v>
                </c:pt>
                <c:pt idx="9">
                  <c:v>15.0</c:v>
                </c:pt>
                <c:pt idx="10">
                  <c:v>38.0</c:v>
                </c:pt>
                <c:pt idx="11">
                  <c:v>18.0</c:v>
                </c:pt>
                <c:pt idx="12">
                  <c:v>18.0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25-34岁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舞台区</c:v>
                </c:pt>
                <c:pt idx="1">
                  <c:v>内科区</c:v>
                </c:pt>
                <c:pt idx="2">
                  <c:v>新品展示</c:v>
                </c:pt>
                <c:pt idx="3">
                  <c:v>外科区</c:v>
                </c:pt>
                <c:pt idx="4">
                  <c:v>接待区</c:v>
                </c:pt>
                <c:pt idx="5">
                  <c:v>水吧区</c:v>
                </c:pt>
                <c:pt idx="6">
                  <c:v>服务区</c:v>
                </c:pt>
                <c:pt idx="7">
                  <c:v>呼吸区</c:v>
                </c:pt>
                <c:pt idx="8">
                  <c:v>外科产品展示</c:v>
                </c:pt>
                <c:pt idx="9">
                  <c:v>多镜联合介绍</c:v>
                </c:pt>
                <c:pt idx="10">
                  <c:v>耗材展示</c:v>
                </c:pt>
                <c:pt idx="11">
                  <c:v>内科产品展示区</c:v>
                </c:pt>
                <c:pt idx="12">
                  <c:v>下消化道区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1096.0</c:v>
                </c:pt>
                <c:pt idx="1">
                  <c:v>1374.0</c:v>
                </c:pt>
                <c:pt idx="2">
                  <c:v>986.0</c:v>
                </c:pt>
                <c:pt idx="3">
                  <c:v>1174.0</c:v>
                </c:pt>
                <c:pt idx="4">
                  <c:v>344.0</c:v>
                </c:pt>
                <c:pt idx="5">
                  <c:v>443.0</c:v>
                </c:pt>
                <c:pt idx="6">
                  <c:v>895.0</c:v>
                </c:pt>
                <c:pt idx="7">
                  <c:v>169.0</c:v>
                </c:pt>
                <c:pt idx="8">
                  <c:v>144.0</c:v>
                </c:pt>
                <c:pt idx="9">
                  <c:v>129.0</c:v>
                </c:pt>
                <c:pt idx="10">
                  <c:v>332.0</c:v>
                </c:pt>
                <c:pt idx="11">
                  <c:v>218.0</c:v>
                </c:pt>
                <c:pt idx="12">
                  <c:v>195.0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35-44岁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舞台区</c:v>
                </c:pt>
                <c:pt idx="1">
                  <c:v>内科区</c:v>
                </c:pt>
                <c:pt idx="2">
                  <c:v>新品展示</c:v>
                </c:pt>
                <c:pt idx="3">
                  <c:v>外科区</c:v>
                </c:pt>
                <c:pt idx="4">
                  <c:v>接待区</c:v>
                </c:pt>
                <c:pt idx="5">
                  <c:v>水吧区</c:v>
                </c:pt>
                <c:pt idx="6">
                  <c:v>服务区</c:v>
                </c:pt>
                <c:pt idx="7">
                  <c:v>呼吸区</c:v>
                </c:pt>
                <c:pt idx="8">
                  <c:v>外科产品展示</c:v>
                </c:pt>
                <c:pt idx="9">
                  <c:v>多镜联合介绍</c:v>
                </c:pt>
                <c:pt idx="10">
                  <c:v>耗材展示</c:v>
                </c:pt>
                <c:pt idx="11">
                  <c:v>内科产品展示区</c:v>
                </c:pt>
                <c:pt idx="12">
                  <c:v>下消化道区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2623.0</c:v>
                </c:pt>
                <c:pt idx="1">
                  <c:v>3056.0</c:v>
                </c:pt>
                <c:pt idx="2">
                  <c:v>2160.0</c:v>
                </c:pt>
                <c:pt idx="3">
                  <c:v>2939.0</c:v>
                </c:pt>
                <c:pt idx="4">
                  <c:v>884.0</c:v>
                </c:pt>
                <c:pt idx="5">
                  <c:v>1306.0</c:v>
                </c:pt>
                <c:pt idx="6">
                  <c:v>2976.0</c:v>
                </c:pt>
                <c:pt idx="7">
                  <c:v>691.0</c:v>
                </c:pt>
                <c:pt idx="8">
                  <c:v>378.0</c:v>
                </c:pt>
                <c:pt idx="9">
                  <c:v>268.0</c:v>
                </c:pt>
                <c:pt idx="10">
                  <c:v>750.0</c:v>
                </c:pt>
                <c:pt idx="11">
                  <c:v>647.0</c:v>
                </c:pt>
                <c:pt idx="12">
                  <c:v>765.0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45-54岁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舞台区</c:v>
                </c:pt>
                <c:pt idx="1">
                  <c:v>内科区</c:v>
                </c:pt>
                <c:pt idx="2">
                  <c:v>新品展示</c:v>
                </c:pt>
                <c:pt idx="3">
                  <c:v>外科区</c:v>
                </c:pt>
                <c:pt idx="4">
                  <c:v>接待区</c:v>
                </c:pt>
                <c:pt idx="5">
                  <c:v>水吧区</c:v>
                </c:pt>
                <c:pt idx="6">
                  <c:v>服务区</c:v>
                </c:pt>
                <c:pt idx="7">
                  <c:v>呼吸区</c:v>
                </c:pt>
                <c:pt idx="8">
                  <c:v>外科产品展示</c:v>
                </c:pt>
                <c:pt idx="9">
                  <c:v>多镜联合介绍</c:v>
                </c:pt>
                <c:pt idx="10">
                  <c:v>耗材展示</c:v>
                </c:pt>
                <c:pt idx="11">
                  <c:v>内科产品展示区</c:v>
                </c:pt>
                <c:pt idx="12">
                  <c:v>下消化道区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459.0</c:v>
                </c:pt>
                <c:pt idx="1">
                  <c:v>606.0</c:v>
                </c:pt>
                <c:pt idx="2">
                  <c:v>688.0</c:v>
                </c:pt>
                <c:pt idx="3">
                  <c:v>992.0</c:v>
                </c:pt>
                <c:pt idx="4">
                  <c:v>509.0</c:v>
                </c:pt>
                <c:pt idx="5">
                  <c:v>585.0</c:v>
                </c:pt>
                <c:pt idx="6">
                  <c:v>842.0</c:v>
                </c:pt>
                <c:pt idx="7">
                  <c:v>131.0</c:v>
                </c:pt>
                <c:pt idx="8">
                  <c:v>156.0</c:v>
                </c:pt>
                <c:pt idx="9">
                  <c:v>133.0</c:v>
                </c:pt>
                <c:pt idx="10">
                  <c:v>320.0</c:v>
                </c:pt>
                <c:pt idx="11">
                  <c:v>311.0</c:v>
                </c:pt>
                <c:pt idx="12">
                  <c:v>192.0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区域性别分布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男性顾客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舞台区</c:v>
                </c:pt>
                <c:pt idx="1">
                  <c:v>内科区</c:v>
                </c:pt>
                <c:pt idx="2">
                  <c:v>新品展示</c:v>
                </c:pt>
                <c:pt idx="3">
                  <c:v>外科区</c:v>
                </c:pt>
                <c:pt idx="4">
                  <c:v>接待区</c:v>
                </c:pt>
                <c:pt idx="5">
                  <c:v>水吧区</c:v>
                </c:pt>
                <c:pt idx="6">
                  <c:v>服务区</c:v>
                </c:pt>
                <c:pt idx="7">
                  <c:v>呼吸区</c:v>
                </c:pt>
                <c:pt idx="8">
                  <c:v>外科产品展示</c:v>
                </c:pt>
                <c:pt idx="9">
                  <c:v>多镜联合介绍</c:v>
                </c:pt>
                <c:pt idx="10">
                  <c:v>耗材展示</c:v>
                </c:pt>
                <c:pt idx="11">
                  <c:v>内科产品展示区</c:v>
                </c:pt>
                <c:pt idx="12">
                  <c:v>下消化道区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3878.0</c:v>
                </c:pt>
                <c:pt idx="1">
                  <c:v>4566.0</c:v>
                </c:pt>
                <c:pt idx="2">
                  <c:v>3528.0</c:v>
                </c:pt>
                <c:pt idx="3">
                  <c:v>4839.0</c:v>
                </c:pt>
                <c:pt idx="4">
                  <c:v>1680.0</c:v>
                </c:pt>
                <c:pt idx="5">
                  <c:v>2282.0</c:v>
                </c:pt>
                <c:pt idx="6">
                  <c:v>4449.0</c:v>
                </c:pt>
                <c:pt idx="7">
                  <c:v>921.0</c:v>
                </c:pt>
                <c:pt idx="8">
                  <c:v>654.0</c:v>
                </c:pt>
                <c:pt idx="9">
                  <c:v>513.0</c:v>
                </c:pt>
                <c:pt idx="10">
                  <c:v>1328.0</c:v>
                </c:pt>
                <c:pt idx="11">
                  <c:v>1081.0</c:v>
                </c:pt>
                <c:pt idx="12">
                  <c:v>1128.0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女性顾客</c:v>
                </c:pt>
              </c:strCache>
            </c:strRef>
          </c:tx>
          <c:cat>
            <c:strRef>
              <c:f>Sheet1!$A$2:$A$14</c:f>
              <c:strCache>
                <c:ptCount val="13"/>
                <c:pt idx="0">
                  <c:v>舞台区</c:v>
                </c:pt>
                <c:pt idx="1">
                  <c:v>内科区</c:v>
                </c:pt>
                <c:pt idx="2">
                  <c:v>新品展示</c:v>
                </c:pt>
                <c:pt idx="3">
                  <c:v>外科区</c:v>
                </c:pt>
                <c:pt idx="4">
                  <c:v>接待区</c:v>
                </c:pt>
                <c:pt idx="5">
                  <c:v>水吧区</c:v>
                </c:pt>
                <c:pt idx="6">
                  <c:v>服务区</c:v>
                </c:pt>
                <c:pt idx="7">
                  <c:v>呼吸区</c:v>
                </c:pt>
                <c:pt idx="8">
                  <c:v>外科产品展示</c:v>
                </c:pt>
                <c:pt idx="9">
                  <c:v>多镜联合介绍</c:v>
                </c:pt>
                <c:pt idx="10">
                  <c:v>耗材展示</c:v>
                </c:pt>
                <c:pt idx="11">
                  <c:v>内科产品展示区</c:v>
                </c:pt>
                <c:pt idx="12">
                  <c:v>下消化道区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500.0</c:v>
                </c:pt>
                <c:pt idx="1">
                  <c:v>676.0</c:v>
                </c:pt>
                <c:pt idx="2">
                  <c:v>488.0</c:v>
                </c:pt>
                <c:pt idx="3">
                  <c:v>506.0</c:v>
                </c:pt>
                <c:pt idx="4">
                  <c:v>148.0</c:v>
                </c:pt>
                <c:pt idx="5">
                  <c:v>155.0</c:v>
                </c:pt>
                <c:pt idx="6">
                  <c:v>436.0</c:v>
                </c:pt>
                <c:pt idx="7">
                  <c:v>103.0</c:v>
                </c:pt>
                <c:pt idx="8">
                  <c:v>59.0</c:v>
                </c:pt>
                <c:pt idx="9">
                  <c:v>42.0</c:v>
                </c:pt>
                <c:pt idx="10">
                  <c:v>139.0</c:v>
                </c:pt>
                <c:pt idx="11">
                  <c:v>139.0</c:v>
                </c:pt>
                <c:pt idx="12">
                  <c:v>56.0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进展人数-深度游逛-留资量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进展用户数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2025-11-01</c:v>
                </c:pt>
                <c:pt idx="1">
                  <c:v>2025-11-02</c:v>
                </c:pt>
                <c:pt idx="2">
                  <c:v>2025-11-03</c:v>
                </c:pt>
                <c:pt idx="3">
                  <c:v>2025-11-04</c:v>
                </c:pt>
                <c:pt idx="4">
                  <c:v>2025-11-05</c:v>
                </c:pt>
                <c:pt idx="5">
                  <c:v>2025-11-06</c:v>
                </c:pt>
                <c:pt idx="6">
                  <c:v>2025-11-07</c:v>
                </c:pt>
                <c:pt idx="7">
                  <c:v>2025-11-08</c:v>
                </c:pt>
                <c:pt idx="8">
                  <c:v>2025-11-09</c:v>
                </c:pt>
                <c:pt idx="9">
                  <c:v>2025-11-10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6089.0</c:v>
                </c:pt>
                <c:pt idx="1">
                  <c:v>2839.0</c:v>
                </c:pt>
                <c:pt idx="2">
                  <c:v>433.0</c:v>
                </c:pt>
                <c:pt idx="3">
                  <c:v>72.0</c:v>
                </c:pt>
                <c:pt idx="4">
                  <c:v>5636.0</c:v>
                </c:pt>
                <c:pt idx="5">
                  <c:v>20492.0</c:v>
                </c:pt>
                <c:pt idx="6">
                  <c:v>13121.0</c:v>
                </c:pt>
                <c:pt idx="7">
                  <c:v>16563.0</c:v>
                </c:pt>
                <c:pt idx="8">
                  <c:v>13098.0</c:v>
                </c:pt>
                <c:pt idx="9">
                  <c:v>5330.0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深度游逛用户数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2025-11-01</c:v>
                </c:pt>
                <c:pt idx="1">
                  <c:v>2025-11-02</c:v>
                </c:pt>
                <c:pt idx="2">
                  <c:v>2025-11-03</c:v>
                </c:pt>
                <c:pt idx="3">
                  <c:v>2025-11-04</c:v>
                </c:pt>
                <c:pt idx="4">
                  <c:v>2025-11-05</c:v>
                </c:pt>
                <c:pt idx="5">
                  <c:v>2025-11-06</c:v>
                </c:pt>
                <c:pt idx="6">
                  <c:v>2025-11-07</c:v>
                </c:pt>
                <c:pt idx="7">
                  <c:v>2025-11-08</c:v>
                </c:pt>
                <c:pt idx="8">
                  <c:v>2025-11-09</c:v>
                </c:pt>
                <c:pt idx="9">
                  <c:v>2025-11-10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3700.0</c:v>
                </c:pt>
                <c:pt idx="1">
                  <c:v>1010.0</c:v>
                </c:pt>
                <c:pt idx="2">
                  <c:v>150.0</c:v>
                </c:pt>
                <c:pt idx="3">
                  <c:v>24.0</c:v>
                </c:pt>
                <c:pt idx="4">
                  <c:v>1724.0</c:v>
                </c:pt>
                <c:pt idx="5">
                  <c:v>5083.0</c:v>
                </c:pt>
                <c:pt idx="6">
                  <c:v>3692.0</c:v>
                </c:pt>
                <c:pt idx="7">
                  <c:v>4344.0</c:v>
                </c:pt>
                <c:pt idx="8">
                  <c:v>3707.0</c:v>
                </c:pt>
                <c:pt idx="9">
                  <c:v>1786.0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全天各时段人数对比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总人数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2490.0</c:v>
                </c:pt>
                <c:pt idx="1">
                  <c:v>5223.0</c:v>
                </c:pt>
                <c:pt idx="2">
                  <c:v>8160.0</c:v>
                </c:pt>
                <c:pt idx="3">
                  <c:v>7911.0</c:v>
                </c:pt>
                <c:pt idx="4">
                  <c:v>7005.0</c:v>
                </c:pt>
                <c:pt idx="5">
                  <c:v>6245.0</c:v>
                </c:pt>
                <c:pt idx="6">
                  <c:v>6193.0</c:v>
                </c:pt>
                <c:pt idx="7">
                  <c:v>6201.0</c:v>
                </c:pt>
                <c:pt idx="8">
                  <c:v>4409.0</c:v>
                </c:pt>
                <c:pt idx="9">
                  <c:v>2066.0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r>
              <a:t>区域时段人数分布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舞台区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1095.0</c:v>
                </c:pt>
                <c:pt idx="1">
                  <c:v>1067.0</c:v>
                </c:pt>
                <c:pt idx="2">
                  <c:v>906.0</c:v>
                </c:pt>
                <c:pt idx="3">
                  <c:v>824.0</c:v>
                </c:pt>
                <c:pt idx="4">
                  <c:v>834.0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内科区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1464.0</c:v>
                </c:pt>
                <c:pt idx="1">
                  <c:v>1421.0</c:v>
                </c:pt>
                <c:pt idx="2">
                  <c:v>1230.0</c:v>
                </c:pt>
                <c:pt idx="3">
                  <c:v>1017.0</c:v>
                </c:pt>
                <c:pt idx="4">
                  <c:v>1071.0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新品展示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960.0</c:v>
                </c:pt>
                <c:pt idx="1">
                  <c:v>944.0</c:v>
                </c:pt>
                <c:pt idx="2">
                  <c:v>821.0</c:v>
                </c:pt>
                <c:pt idx="3">
                  <c:v>732.0</c:v>
                </c:pt>
                <c:pt idx="4">
                  <c:v>722.0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外科区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1369.0</c:v>
                </c:pt>
                <c:pt idx="1">
                  <c:v>1322.0</c:v>
                </c:pt>
                <c:pt idx="2">
                  <c:v>1229.0</c:v>
                </c:pt>
                <c:pt idx="3">
                  <c:v>1057.0</c:v>
                </c:pt>
                <c:pt idx="4">
                  <c:v>1066.0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接待区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364.0</c:v>
                </c:pt>
                <c:pt idx="1">
                  <c:v>338.0</c:v>
                </c:pt>
                <c:pt idx="2">
                  <c:v>317.0</c:v>
                </c:pt>
                <c:pt idx="3">
                  <c:v>274.0</c:v>
                </c:pt>
                <c:pt idx="4">
                  <c:v>292.0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水吧区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533.0</c:v>
                </c:pt>
                <c:pt idx="1">
                  <c:v>519.0</c:v>
                </c:pt>
                <c:pt idx="2">
                  <c:v>451.0</c:v>
                </c:pt>
                <c:pt idx="3">
                  <c:v>451.0</c:v>
                </c:pt>
                <c:pt idx="4">
                  <c:v>441.0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服务区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1341.0</c:v>
                </c:pt>
                <c:pt idx="1">
                  <c:v>1236.0</c:v>
                </c:pt>
                <c:pt idx="2">
                  <c:v>1081.0</c:v>
                </c:pt>
                <c:pt idx="3">
                  <c:v>1002.0</c:v>
                </c:pt>
                <c:pt idx="4">
                  <c:v>852.0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呼吸区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187.0</c:v>
                </c:pt>
                <c:pt idx="1">
                  <c:v>204.0</c:v>
                </c:pt>
                <c:pt idx="2">
                  <c:v>128.0</c:v>
                </c:pt>
                <c:pt idx="3">
                  <c:v>124.0</c:v>
                </c:pt>
                <c:pt idx="4">
                  <c:v>126.0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外科产品展示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Sheet1!$J$2:$J$6</c:f>
              <c:numCache>
                <c:formatCode>General</c:formatCode>
                <c:ptCount val="5"/>
                <c:pt idx="0">
                  <c:v>121.0</c:v>
                </c:pt>
                <c:pt idx="1">
                  <c:v>118.0</c:v>
                </c:pt>
                <c:pt idx="2">
                  <c:v>80.0</c:v>
                </c:pt>
                <c:pt idx="3">
                  <c:v>91.0</c:v>
                </c:pt>
                <c:pt idx="4">
                  <c:v>96.0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多镜联合介绍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Sheet1!$K$2:$K$6</c:f>
              <c:numCache>
                <c:formatCode>General</c:formatCode>
                <c:ptCount val="5"/>
                <c:pt idx="0">
                  <c:v>73.0</c:v>
                </c:pt>
                <c:pt idx="1">
                  <c:v>96.0</c:v>
                </c:pt>
                <c:pt idx="2">
                  <c:v>71.0</c:v>
                </c:pt>
                <c:pt idx="3">
                  <c:v>45.0</c:v>
                </c:pt>
                <c:pt idx="4">
                  <c:v>65.0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耗材展示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Sheet1!$L$2:$L$6</c:f>
              <c:numCache>
                <c:formatCode>General</c:formatCode>
                <c:ptCount val="5"/>
                <c:pt idx="0">
                  <c:v>259.0</c:v>
                </c:pt>
                <c:pt idx="1">
                  <c:v>239.0</c:v>
                </c:pt>
                <c:pt idx="2">
                  <c:v>229.0</c:v>
                </c:pt>
                <c:pt idx="3">
                  <c:v>238.0</c:v>
                </c:pt>
                <c:pt idx="4">
                  <c:v>187.0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内科产品展示区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Sheet1!$M$2:$M$6</c:f>
              <c:numCache>
                <c:formatCode>General</c:formatCode>
                <c:ptCount val="5"/>
                <c:pt idx="0">
                  <c:v>166.0</c:v>
                </c:pt>
                <c:pt idx="1">
                  <c:v>192.0</c:v>
                </c:pt>
                <c:pt idx="2">
                  <c:v>198.0</c:v>
                </c:pt>
                <c:pt idx="3">
                  <c:v>139.0</c:v>
                </c:pt>
                <c:pt idx="4">
                  <c:v>195.0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下消化道区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strCache>
            </c:strRef>
          </c:cat>
          <c:val>
            <c:numRef>
              <c:f>Sheet1!$N$2:$N$6</c:f>
              <c:numCache>
                <c:formatCode>General</c:formatCode>
                <c:ptCount val="5"/>
                <c:pt idx="0">
                  <c:v>228.0</c:v>
                </c:pt>
                <c:pt idx="1">
                  <c:v>215.0</c:v>
                </c:pt>
                <c:pt idx="2">
                  <c:v>264.0</c:v>
                </c:pt>
                <c:pt idx="3">
                  <c:v>251.0</c:v>
                </c:pt>
                <c:pt idx="4">
                  <c:v>254.0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</c:valAx>
    </c:plotArea>
    <c:legend>
      <c:legendPos val="b"/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区域集客力对比（展期总人次</a:t>
            </a:r>
            <a:r>
              <a:rPr lang="en-US" altLang="zh-CN"/>
              <a:t>/</a:t>
            </a:r>
            <a:r>
              <a:rPr lang="zh-CN" altLang="en-US"/>
              <a:t>面积</a:t>
            </a:r>
            <a:r>
              <a:rPr lang="en-US" altLang="zh-CN"/>
              <a:t>/</a:t>
            </a:r>
            <a:r>
              <a:rPr lang="zh-CN" altLang="en-US"/>
              <a:t>天数）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区域面积</c:v>
          </c:tx>
          <c:spPr>
            <a:ln>
              <a:prstDash val="solid"/>
            </a:ln>
          </c:spPr>
          <c:cat>
            <c:strRef>
              <c:f>数据!$A$2:$A$14</c:f>
              <c:strCache>
                <c:ptCount val="13"/>
                <c:pt idx="0">
                  <c:v>舞台区</c:v>
                </c:pt>
                <c:pt idx="1">
                  <c:v>内科区</c:v>
                </c:pt>
                <c:pt idx="2">
                  <c:v>新品展示</c:v>
                </c:pt>
                <c:pt idx="3">
                  <c:v>外科区</c:v>
                </c:pt>
                <c:pt idx="4">
                  <c:v>接待区</c:v>
                </c:pt>
                <c:pt idx="5">
                  <c:v>水吧区</c:v>
                </c:pt>
                <c:pt idx="6">
                  <c:v>服务区</c:v>
                </c:pt>
                <c:pt idx="7">
                  <c:v>呼吸区</c:v>
                </c:pt>
                <c:pt idx="8">
                  <c:v>外科产品展示</c:v>
                </c:pt>
                <c:pt idx="9">
                  <c:v>多镜联合介绍</c:v>
                </c:pt>
                <c:pt idx="10">
                  <c:v>耗材展示</c:v>
                </c:pt>
                <c:pt idx="11">
                  <c:v>内科产品展示区</c:v>
                </c:pt>
                <c:pt idx="12">
                  <c:v>下消化道区</c:v>
                </c:pt>
              </c:strCache>
            </c:strRef>
          </c:cat>
          <c:val>
            <c:numRef>
              <c:f>数据!$B$2:$B$14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axId val="178320896"/>
        <c:axId val="178322432"/>
      </c:barChart>
      <c:lineChart>
        <c:grouping val="standard"/>
        <c:ser>
          <c:idx val="1"/>
          <c:order val="1"/>
          <c:tx>
            <c:v>集客力（人/m²)</c:v>
          </c:tx>
          <c:spPr>
            <a:ln>
              <a:prstDash val="solid"/>
            </a:ln>
          </c:spPr>
          <c:marker>
            <c:symbol val="circle"/>
            <c:size val="5"/>
            <c:spPr>
              <a:ln>
                <a:prstDash val="solid"/>
              </a:ln>
            </c:spPr>
          </c:marker>
          <c:cat>
            <c:strRef>
              <c:f>数据!$A$2:$A$14</c:f>
              <c:strCache>
                <c:ptCount val="13"/>
                <c:pt idx="0">
                  <c:v>舞台区</c:v>
                </c:pt>
                <c:pt idx="1">
                  <c:v>内科区</c:v>
                </c:pt>
                <c:pt idx="2">
                  <c:v>新品展示</c:v>
                </c:pt>
                <c:pt idx="3">
                  <c:v>外科区</c:v>
                </c:pt>
                <c:pt idx="4">
                  <c:v>接待区</c:v>
                </c:pt>
                <c:pt idx="5">
                  <c:v>水吧区</c:v>
                </c:pt>
                <c:pt idx="6">
                  <c:v>服务区</c:v>
                </c:pt>
                <c:pt idx="7">
                  <c:v>呼吸区</c:v>
                </c:pt>
                <c:pt idx="8">
                  <c:v>外科产品展示</c:v>
                </c:pt>
                <c:pt idx="9">
                  <c:v>多镜联合介绍</c:v>
                </c:pt>
                <c:pt idx="10">
                  <c:v>耗材展示</c:v>
                </c:pt>
                <c:pt idx="11">
                  <c:v>内科产品展示区</c:v>
                </c:pt>
                <c:pt idx="12">
                  <c:v>下消化道区</c:v>
                </c:pt>
              </c:strCache>
            </c:strRef>
          </c:cat>
          <c:val>
            <c:numRef>
              <c:f>数据!$C$2:$C$14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marker val="1"/>
        <c:axId val="178320896"/>
        <c:axId val="174658304"/>
      </c:lineChart>
      <c:catAx>
        <c:axId val="178320896"/>
        <c:scaling>
          <c:orientation val="minMax"/>
        </c:scaling>
        <c:axPos val="b"/>
        <c:majorTickMark val="none"/>
        <c:tickLblPos val="nextTo"/>
        <c:crossAx val="178322432"/>
        <c:crosses val="autoZero"/>
        <c:lblAlgn val="ctr"/>
        <c:lblOffset val="100"/>
      </c:catAx>
      <c:valAx>
        <c:axId val="1783224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区域面积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78320896"/>
        <c:crosses val="autoZero"/>
        <c:crossBetween val="between"/>
      </c:valAx>
      <c:valAx>
        <c:axId val="174658304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集客力（人</a:t>
                </a:r>
                <a:r>
                  <a:rPr lang="en-US" altLang="zh-CN"/>
                  <a:t>/</a:t>
                </a:r>
                <a:r>
                  <a:rPr lang="en-US"/>
                  <a:t>m²）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78320896"/>
        <c:crosses val="max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进展客流年龄占比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年龄数据!$B$1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年龄数据!$A$2:$A$6</c:f>
              <c:strCache>
                <c:ptCount val="5"/>
                <c:pt idx="0">
                  <c:v>18-25岁</c:v>
                </c:pt>
                <c:pt idx="1">
                  <c:v>26-35岁</c:v>
                </c:pt>
                <c:pt idx="2">
                  <c:v>36-45岁</c:v>
                </c:pt>
                <c:pt idx="3">
                  <c:v>46-55岁</c:v>
                </c:pt>
                <c:pt idx="4">
                  <c:v>55岁以上</c:v>
                </c:pt>
              </c:strCache>
            </c:strRef>
          </c:cat>
          <c:val>
            <c:numRef>
              <c:f>年龄数据!$B$2:$B$6</c:f>
              <c:numCache>
                <c:formatCode>General</c:formatCode>
                <c:ptCount val="5"/>
                <c:pt idx="0">
                  <c:v>659</c:v>
                </c:pt>
                <c:pt idx="1">
                  <c:v>4834</c:v>
                </c:pt>
                <c:pt idx="2">
                  <c:v>11708</c:v>
                </c:pt>
                <c:pt idx="3">
                  <c:v>4117</c:v>
                </c:pt>
                <c:pt idx="4">
                  <c:v>475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style val="10"/>
  <c:chart>
    <c:title>
      <c:tx>
        <c:rich>
          <a:bodyPr/>
          <a:lstStyle/>
          <a:p>
            <a:pPr>
              <a:defRPr/>
            </a:pPr>
            <a:r>
              <a:rPr lang="zh-CN" altLang="en-US"/>
              <a:t>进展客流性别占比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性别数据!$B$1</c:f>
              <c:strCache>
                <c:ptCount val="1"/>
                <c:pt idx="0">
                  <c:v>count</c:v>
                </c:pt>
              </c:strCache>
            </c:strRef>
          </c:tx>
          <c:spPr>
            <a:ln>
              <a:prstDash val="solid"/>
            </a:ln>
          </c:spPr>
          <c:cat>
            <c:strRef>
              <c:f>性别数据!$A$2:$A$3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性别数据!$B$2:$B$3</c:f>
              <c:numCache>
                <c:formatCode>General</c:formatCode>
                <c:ptCount val="2"/>
                <c:pt idx="0">
                  <c:v>19397</c:v>
                </c:pt>
                <c:pt idx="1">
                  <c:v>2396</c:v>
                </c:pt>
              </c:numCache>
            </c:numRef>
          </c:val>
        </c:ser>
        <c:firstSliceAng val="0"/>
        <c:holeSize val="60"/>
      </c:doughnutChart>
    </c:plotArea>
    <c:legend>
      <c:legendPos val="r"/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区域年龄分布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0_ </c:formatCode>
                <c:ptCount val="15"/>
                <c:pt idx="0">
                  <c:v>6884</c:v>
                </c:pt>
                <c:pt idx="1">
                  <c:v>6087</c:v>
                </c:pt>
                <c:pt idx="2">
                  <c:v>6907</c:v>
                </c:pt>
                <c:pt idx="3">
                  <c:v>7261</c:v>
                </c:pt>
                <c:pt idx="4">
                  <c:v>11869</c:v>
                </c:pt>
                <c:pt idx="5">
                  <c:v>36164</c:v>
                </c:pt>
                <c:pt idx="6">
                  <c:v>8990</c:v>
                </c:pt>
                <c:pt idx="7">
                  <c:v>7238</c:v>
                </c:pt>
                <c:pt idx="8">
                  <c:v>9782</c:v>
                </c:pt>
                <c:pt idx="9">
                  <c:v>7867</c:v>
                </c:pt>
                <c:pt idx="10">
                  <c:v>9782</c:v>
                </c:pt>
                <c:pt idx="11">
                  <c:v>18844</c:v>
                </c:pt>
                <c:pt idx="12">
                  <c:v>13232</c:v>
                </c:pt>
                <c:pt idx="13">
                  <c:v>14407</c:v>
                </c:pt>
                <c:pt idx="14">
                  <c:v>13261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0_ </c:formatCode>
                <c:ptCount val="15"/>
                <c:pt idx="0">
                  <c:v>14687</c:v>
                </c:pt>
                <c:pt idx="1">
                  <c:v>5720</c:v>
                </c:pt>
                <c:pt idx="2">
                  <c:v>14736</c:v>
                </c:pt>
                <c:pt idx="3">
                  <c:v>15490</c:v>
                </c:pt>
                <c:pt idx="4">
                  <c:v>25322</c:v>
                </c:pt>
                <c:pt idx="5">
                  <c:v>77151</c:v>
                </c:pt>
                <c:pt idx="6">
                  <c:v>19178</c:v>
                </c:pt>
                <c:pt idx="7">
                  <c:v>15441</c:v>
                </c:pt>
                <c:pt idx="8">
                  <c:v>20868</c:v>
                </c:pt>
                <c:pt idx="9">
                  <c:v>16784</c:v>
                </c:pt>
                <c:pt idx="10">
                  <c:v>20868</c:v>
                </c:pt>
                <c:pt idx="11">
                  <c:v>18867</c:v>
                </c:pt>
                <c:pt idx="12">
                  <c:v>28228</c:v>
                </c:pt>
                <c:pt idx="13">
                  <c:v>30736</c:v>
                </c:pt>
                <c:pt idx="14">
                  <c:v>28290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Sheet1!$D$2:$D$16</c:f>
              <c:numCache>
                <c:formatCode>0_ </c:formatCode>
                <c:ptCount val="15"/>
                <c:pt idx="0">
                  <c:v>22489</c:v>
                </c:pt>
                <c:pt idx="1">
                  <c:v>4352</c:v>
                </c:pt>
                <c:pt idx="2">
                  <c:v>22565</c:v>
                </c:pt>
                <c:pt idx="3">
                  <c:v>23719</c:v>
                </c:pt>
                <c:pt idx="4">
                  <c:v>38775</c:v>
                </c:pt>
                <c:pt idx="5">
                  <c:v>98138</c:v>
                </c:pt>
                <c:pt idx="6">
                  <c:v>29367</c:v>
                </c:pt>
                <c:pt idx="7">
                  <c:v>23645</c:v>
                </c:pt>
                <c:pt idx="8">
                  <c:v>31954</c:v>
                </c:pt>
                <c:pt idx="9">
                  <c:v>25700</c:v>
                </c:pt>
                <c:pt idx="10">
                  <c:v>31954</c:v>
                </c:pt>
                <c:pt idx="11">
                  <c:v>8891</c:v>
                </c:pt>
                <c:pt idx="12">
                  <c:v>43224</c:v>
                </c:pt>
                <c:pt idx="13">
                  <c:v>47065</c:v>
                </c:pt>
                <c:pt idx="14">
                  <c:v>43319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Sheet1!$E$2:$E$16</c:f>
              <c:numCache>
                <c:formatCode>0_ </c:formatCode>
                <c:ptCount val="15"/>
                <c:pt idx="0">
                  <c:v>1835</c:v>
                </c:pt>
                <c:pt idx="1">
                  <c:v>1090</c:v>
                </c:pt>
                <c:pt idx="2">
                  <c:v>1842.12</c:v>
                </c:pt>
                <c:pt idx="3">
                  <c:v>1936</c:v>
                </c:pt>
                <c:pt idx="4">
                  <c:v>3165</c:v>
                </c:pt>
                <c:pt idx="5">
                  <c:v>9643</c:v>
                </c:pt>
                <c:pt idx="6">
                  <c:v>2397</c:v>
                </c:pt>
                <c:pt idx="7">
                  <c:v>1930</c:v>
                </c:pt>
                <c:pt idx="8">
                  <c:v>2608</c:v>
                </c:pt>
                <c:pt idx="9">
                  <c:v>2098</c:v>
                </c:pt>
                <c:pt idx="10">
                  <c:v>2608</c:v>
                </c:pt>
                <c:pt idx="11">
                  <c:v>2358</c:v>
                </c:pt>
                <c:pt idx="12">
                  <c:v>3528</c:v>
                </c:pt>
                <c:pt idx="13">
                  <c:v>3842</c:v>
                </c:pt>
                <c:pt idx="14">
                  <c:v>3536</c:v>
                </c:pt>
              </c:numCache>
            </c:numRef>
          </c:val>
        </c:ser>
        <c:dLbls>
          <c:showVal val="1"/>
        </c:dLbls>
        <c:gapWidth val="246"/>
        <c:overlap val="-28"/>
        <c:axId val="178330240"/>
        <c:axId val="178348416"/>
      </c:barChart>
      <c:catAx>
        <c:axId val="17833024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8348416"/>
        <c:crosses val="autoZero"/>
        <c:auto val="1"/>
        <c:lblAlgn val="ctr"/>
        <c:lblOffset val="100"/>
      </c:catAx>
      <c:valAx>
        <c:axId val="178348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833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46fb4318-16a4-4bbd-8a77-adeafaebaeb5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96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区域性别人次分布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17997</c:v>
                </c:pt>
                <c:pt idx="1">
                  <c:v>11622</c:v>
                </c:pt>
                <c:pt idx="2">
                  <c:v>28092</c:v>
                </c:pt>
                <c:pt idx="3">
                  <c:v>29528</c:v>
                </c:pt>
                <c:pt idx="4">
                  <c:v>48271</c:v>
                </c:pt>
                <c:pt idx="5">
                  <c:v>137070</c:v>
                </c:pt>
                <c:pt idx="6">
                  <c:v>36559</c:v>
                </c:pt>
                <c:pt idx="7">
                  <c:v>19436</c:v>
                </c:pt>
                <c:pt idx="8">
                  <c:v>29780</c:v>
                </c:pt>
                <c:pt idx="9">
                  <c:v>31995</c:v>
                </c:pt>
                <c:pt idx="10">
                  <c:v>39780</c:v>
                </c:pt>
                <c:pt idx="11">
                  <c:v>45966</c:v>
                </c:pt>
                <c:pt idx="12">
                  <c:v>53810</c:v>
                </c:pt>
                <c:pt idx="13">
                  <c:v>58592</c:v>
                </c:pt>
                <c:pt idx="14">
                  <c:v>53928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易三方座舱</c:v>
                </c:pt>
                <c:pt idx="1">
                  <c:v>儿童区</c:v>
                </c:pt>
                <c:pt idx="2">
                  <c:v>品鉴区</c:v>
                </c:pt>
                <c:pt idx="3">
                  <c:v>品牌墙数字底盘</c:v>
                </c:pt>
                <c:pt idx="4">
                  <c:v>N7</c:v>
                </c:pt>
                <c:pt idx="5">
                  <c:v>主舞台</c:v>
                </c:pt>
                <c:pt idx="6">
                  <c:v>Z9-2</c:v>
                </c:pt>
                <c:pt idx="7">
                  <c:v>MR互动</c:v>
                </c:pt>
                <c:pt idx="8">
                  <c:v>Z9GT-2</c:v>
                </c:pt>
                <c:pt idx="9">
                  <c:v>D9-1</c:v>
                </c:pt>
                <c:pt idx="10">
                  <c:v>Z9-1</c:v>
                </c:pt>
                <c:pt idx="11">
                  <c:v>Z9GT-1痛车</c:v>
                </c:pt>
                <c:pt idx="12">
                  <c:v>D9-2</c:v>
                </c:pt>
                <c:pt idx="13">
                  <c:v>N9-1</c:v>
                </c:pt>
                <c:pt idx="14">
                  <c:v>N9-2无人机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17899</c:v>
                </c:pt>
                <c:pt idx="1">
                  <c:v>5627</c:v>
                </c:pt>
                <c:pt idx="2">
                  <c:v>17960</c:v>
                </c:pt>
                <c:pt idx="3">
                  <c:v>18878</c:v>
                </c:pt>
                <c:pt idx="4">
                  <c:v>30861</c:v>
                </c:pt>
                <c:pt idx="5">
                  <c:v>94028</c:v>
                </c:pt>
                <c:pt idx="6">
                  <c:v>23374</c:v>
                </c:pt>
                <c:pt idx="7">
                  <c:v>28819</c:v>
                </c:pt>
                <c:pt idx="8">
                  <c:v>35433</c:v>
                </c:pt>
                <c:pt idx="9">
                  <c:v>20455</c:v>
                </c:pt>
                <c:pt idx="10">
                  <c:v>25433</c:v>
                </c:pt>
                <c:pt idx="11">
                  <c:v>12995</c:v>
                </c:pt>
                <c:pt idx="12">
                  <c:v>34403</c:v>
                </c:pt>
                <c:pt idx="13">
                  <c:v>37460</c:v>
                </c:pt>
                <c:pt idx="14">
                  <c:v>34478</c:v>
                </c:pt>
              </c:numCache>
            </c:numRef>
          </c:val>
        </c:ser>
        <c:dLbls>
          <c:showVal val="1"/>
        </c:dLbls>
        <c:gapWidth val="246"/>
        <c:overlap val="-28"/>
        <c:axId val="178413568"/>
        <c:axId val="178415104"/>
      </c:barChart>
      <c:catAx>
        <c:axId val="17841356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8415104"/>
        <c:crosses val="autoZero"/>
        <c:auto val="1"/>
        <c:lblAlgn val="ctr"/>
        <c:lblOffset val="100"/>
      </c:catAx>
      <c:valAx>
        <c:axId val="178415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841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ef7169df-44aa-4c88-b7ca-e428308d88c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8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访问数量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Sheet1!$B$3:$B$16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3364</c:v>
                </c:pt>
                <c:pt idx="1">
                  <c:v>3564</c:v>
                </c:pt>
                <c:pt idx="2">
                  <c:v>6497</c:v>
                </c:pt>
                <c:pt idx="3">
                  <c:v>7949</c:v>
                </c:pt>
                <c:pt idx="4">
                  <c:v>8649</c:v>
                </c:pt>
                <c:pt idx="5">
                  <c:v>12564</c:v>
                </c:pt>
                <c:pt idx="6">
                  <c:v>15466</c:v>
                </c:pt>
                <c:pt idx="7">
                  <c:v>25546</c:v>
                </c:pt>
                <c:pt idx="8">
                  <c:v>45334</c:v>
                </c:pt>
                <c:pt idx="9">
                  <c:v>71446</c:v>
                </c:pt>
                <c:pt idx="10">
                  <c:v>80664</c:v>
                </c:pt>
                <c:pt idx="11">
                  <c:v>19548</c:v>
                </c:pt>
                <c:pt idx="12">
                  <c:v>9587</c:v>
                </c:pt>
                <c:pt idx="13">
                  <c:v>89910</c:v>
                </c:pt>
              </c:numCache>
            </c:numRef>
          </c:val>
        </c:ser>
        <c:dLbls>
          <c:showVal val="1"/>
        </c:dLbls>
        <c:gapWidth val="140"/>
        <c:overlap val="-40"/>
        <c:axId val="178527616"/>
        <c:axId val="178562176"/>
      </c:barChart>
      <c:catAx>
        <c:axId val="1785276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8562176"/>
        <c:crosses val="autoZero"/>
        <c:auto val="1"/>
        <c:lblAlgn val="ctr"/>
        <c:lblOffset val="100"/>
      </c:catAx>
      <c:valAx>
        <c:axId val="1785621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852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091cb5d6-daea-40cc-a8c0-ffc243db0ace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进展人数</a:t>
            </a:r>
            <a:r>
              <a:rPr lang="en-US"/>
              <a:t>-</a:t>
            </a:r>
            <a:r>
              <a:rPr lang="zh-CN"/>
              <a:t>深度游逛</a:t>
            </a:r>
            <a:r>
              <a:rPr lang="en-US"/>
              <a:t>-</a:t>
            </a:r>
            <a:r>
              <a:rPr lang="zh-CN"/>
              <a:t>留资量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'[第十二页-进展人数-深度-发放礼品.xlsx]Sheet1'!$F$5</c:f>
              <c:strCache>
                <c:ptCount val="1"/>
                <c:pt idx="0">
                  <c:v>进展用户数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'[第十二页-进展人数-深度-发放礼品.xlsx]Sheet1'!$F$6:$F$15</c:f>
              <c:numCache>
                <c:formatCode>General</c:formatCode>
                <c:ptCount val="10"/>
                <c:pt idx="0">
                  <c:v>21903</c:v>
                </c:pt>
                <c:pt idx="1">
                  <c:v>19838</c:v>
                </c:pt>
                <c:pt idx="2">
                  <c:v>51026</c:v>
                </c:pt>
                <c:pt idx="3">
                  <c:v>68665</c:v>
                </c:pt>
                <c:pt idx="4">
                  <c:v>40532</c:v>
                </c:pt>
                <c:pt idx="5">
                  <c:v>45162</c:v>
                </c:pt>
                <c:pt idx="6">
                  <c:v>35465</c:v>
                </c:pt>
                <c:pt idx="7">
                  <c:v>31705</c:v>
                </c:pt>
                <c:pt idx="8">
                  <c:v>57243</c:v>
                </c:pt>
                <c:pt idx="9">
                  <c:v>28549</c:v>
                </c:pt>
              </c:numCache>
            </c:numRef>
          </c:val>
        </c:ser>
        <c:ser>
          <c:idx val="1"/>
          <c:order val="1"/>
          <c:tx>
            <c:strRef>
              <c:f>'[第十二页-进展人数-深度-发放礼品.xlsx]Sheet1'!$G$5</c:f>
              <c:strCache>
                <c:ptCount val="1"/>
                <c:pt idx="0">
                  <c:v>深度游逛用户数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'[第十二页-进展人数-深度-发放礼品.xlsx]Sheet1'!$G$6:$G$15</c:f>
              <c:numCache>
                <c:formatCode>General</c:formatCode>
                <c:ptCount val="10"/>
                <c:pt idx="0">
                  <c:v>3508</c:v>
                </c:pt>
                <c:pt idx="1">
                  <c:v>3278</c:v>
                </c:pt>
                <c:pt idx="2">
                  <c:v>7499</c:v>
                </c:pt>
                <c:pt idx="3">
                  <c:v>10486</c:v>
                </c:pt>
                <c:pt idx="4">
                  <c:v>5671</c:v>
                </c:pt>
                <c:pt idx="5">
                  <c:v>7167</c:v>
                </c:pt>
                <c:pt idx="6">
                  <c:v>4739</c:v>
                </c:pt>
                <c:pt idx="7">
                  <c:v>4078</c:v>
                </c:pt>
                <c:pt idx="8">
                  <c:v>20705</c:v>
                </c:pt>
                <c:pt idx="9">
                  <c:v>5894</c:v>
                </c:pt>
              </c:numCache>
            </c:numRef>
          </c:val>
        </c:ser>
        <c:gapWidth val="219"/>
        <c:overlap val="-27"/>
        <c:axId val="178644480"/>
        <c:axId val="178646016"/>
      </c:barChart>
      <c:lineChart>
        <c:grouping val="standard"/>
        <c:ser>
          <c:idx val="2"/>
          <c:order val="2"/>
          <c:tx>
            <c:strRef>
              <c:f>'[第十二页-进展人数-深度-发放礼品.xlsx]Sheet1'!$H$5</c:f>
              <c:strCache>
                <c:ptCount val="1"/>
                <c:pt idx="0">
                  <c:v>留资量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'[第十二页-进展人数-深度-发放礼品.xlsx]Sheet1'!$E$6:$E$15</c:f>
              <c:strCache>
                <c:ptCount val="10"/>
                <c:pt idx="0">
                  <c:v>2025-04-23</c:v>
                </c:pt>
                <c:pt idx="1">
                  <c:v>2025-04-24</c:v>
                </c:pt>
                <c:pt idx="2">
                  <c:v>2025-04-25</c:v>
                </c:pt>
                <c:pt idx="3">
                  <c:v>2025-04-26</c:v>
                </c:pt>
                <c:pt idx="4">
                  <c:v>2025-04-27</c:v>
                </c:pt>
                <c:pt idx="5">
                  <c:v>2025-04-28</c:v>
                </c:pt>
                <c:pt idx="6">
                  <c:v>2025-04-29</c:v>
                </c:pt>
                <c:pt idx="7">
                  <c:v>2025-04-30</c:v>
                </c:pt>
                <c:pt idx="8">
                  <c:v>2025-05-01</c:v>
                </c:pt>
                <c:pt idx="9">
                  <c:v>2025-05-02</c:v>
                </c:pt>
              </c:strCache>
            </c:strRef>
          </c:cat>
          <c:val>
            <c:numRef>
              <c:f>'[第十二页-进展人数-深度-发放礼品.xlsx]Sheet1'!$H$6:$H$15</c:f>
              <c:numCache>
                <c:formatCode>General</c:formatCode>
                <c:ptCount val="10"/>
                <c:pt idx="0">
                  <c:v>17</c:v>
                </c:pt>
                <c:pt idx="1">
                  <c:v>797</c:v>
                </c:pt>
                <c:pt idx="2">
                  <c:v>1148</c:v>
                </c:pt>
                <c:pt idx="3">
                  <c:v>1572</c:v>
                </c:pt>
                <c:pt idx="4">
                  <c:v>1495</c:v>
                </c:pt>
                <c:pt idx="5">
                  <c:v>725</c:v>
                </c:pt>
                <c:pt idx="6">
                  <c:v>862</c:v>
                </c:pt>
                <c:pt idx="7">
                  <c:v>1136</c:v>
                </c:pt>
                <c:pt idx="8">
                  <c:v>2405</c:v>
                </c:pt>
                <c:pt idx="9">
                  <c:v>379</c:v>
                </c:pt>
              </c:numCache>
            </c:numRef>
          </c:val>
        </c:ser>
        <c:marker val="1"/>
        <c:axId val="178799360"/>
        <c:axId val="178800896"/>
      </c:lineChart>
      <c:catAx>
        <c:axId val="17864448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8646016"/>
        <c:crosses val="autoZero"/>
        <c:auto val="1"/>
        <c:lblAlgn val="ctr"/>
        <c:lblOffset val="100"/>
      </c:catAx>
      <c:valAx>
        <c:axId val="178646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8644480"/>
        <c:crosses val="autoZero"/>
        <c:crossBetween val="between"/>
      </c:valAx>
      <c:catAx>
        <c:axId val="178799360"/>
        <c:scaling>
          <c:orientation val="minMax"/>
        </c:scaling>
        <c:delete val="1"/>
        <c:axPos val="b"/>
        <c:numFmt formatCode="General" sourceLinked="1"/>
        <c:tickLblPos val="none"/>
        <c:crossAx val="178800896"/>
        <c:crosses val="autoZero"/>
        <c:auto val="1"/>
        <c:lblAlgn val="ctr"/>
        <c:lblOffset val="100"/>
      </c:catAx>
      <c:valAx>
        <c:axId val="178800896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879936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713e87b5-5357-4b98-b485-04738fcc32da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8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r>
              <a:rPr lang="zh-CN"/>
              <a:t>全天各时段人数对比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'[第十三页-各时段进展人数.xlsx]Sheet1'!$E$5</c:f>
              <c:strCache>
                <c:ptCount val="1"/>
                <c:pt idx="0">
                  <c:v>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[工作簿1]Sheet1!$D$6:$D$14</c:f>
              <c:numCache>
                <c:formatCode>h:mm</c:formatCode>
                <c:ptCount val="9"/>
                <c:pt idx="0">
                  <c:v>0.41666666666666724</c:v>
                </c:pt>
                <c:pt idx="1">
                  <c:v>0.45833333333333293</c:v>
                </c:pt>
                <c:pt idx="2">
                  <c:v>0.5</c:v>
                </c:pt>
                <c:pt idx="3">
                  <c:v>0.54166666666666696</c:v>
                </c:pt>
                <c:pt idx="4">
                  <c:v>0.5833333333333327</c:v>
                </c:pt>
                <c:pt idx="5">
                  <c:v>0.62500000000000033</c:v>
                </c:pt>
                <c:pt idx="6">
                  <c:v>0.6666666666666673</c:v>
                </c:pt>
                <c:pt idx="7">
                  <c:v>0.70833333333333304</c:v>
                </c:pt>
                <c:pt idx="8">
                  <c:v>0.75000000000000033</c:v>
                </c:pt>
              </c:numCache>
            </c:numRef>
          </c:cat>
          <c:val>
            <c:numRef>
              <c:f>[工作簿1]Sheet1!$E$6:$E$14</c:f>
              <c:numCache>
                <c:formatCode>General</c:formatCode>
                <c:ptCount val="9"/>
                <c:pt idx="0">
                  <c:v>25582</c:v>
                </c:pt>
                <c:pt idx="1">
                  <c:v>44205</c:v>
                </c:pt>
                <c:pt idx="2">
                  <c:v>54543</c:v>
                </c:pt>
                <c:pt idx="3">
                  <c:v>66677</c:v>
                </c:pt>
                <c:pt idx="4">
                  <c:v>69570</c:v>
                </c:pt>
                <c:pt idx="5">
                  <c:v>52726</c:v>
                </c:pt>
                <c:pt idx="6">
                  <c:v>44656</c:v>
                </c:pt>
                <c:pt idx="7">
                  <c:v>30202</c:v>
                </c:pt>
                <c:pt idx="8">
                  <c:v>8116</c:v>
                </c:pt>
              </c:numCache>
            </c:numRef>
          </c:val>
        </c:ser>
        <c:dLbls>
          <c:showVal val="1"/>
        </c:dLbls>
        <c:gapWidth val="246"/>
        <c:overlap val="-28"/>
        <c:axId val="178838528"/>
        <c:axId val="178918144"/>
      </c:barChart>
      <c:catAx>
        <c:axId val="178838528"/>
        <c:scaling>
          <c:orientation val="minMax"/>
        </c:scaling>
        <c:axPos val="b"/>
        <c:numFmt formatCode="h:mm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8918144"/>
        <c:crosses val="autoZero"/>
        <c:auto val="1"/>
        <c:lblAlgn val="ctr"/>
        <c:lblOffset val="100"/>
      </c:catAx>
      <c:valAx>
        <c:axId val="1789181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+mn-cs"/>
              </a:defRPr>
            </a:pPr>
            <a:endParaRPr lang="zh-CN"/>
          </a:p>
        </c:txPr>
        <c:crossAx val="1788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+mn-cs"/>
            </a:defRPr>
          </a:pPr>
          <a:endParaRPr lang="zh-CN"/>
        </a:p>
      </c:txPr>
    </c:legend>
    <c:plotVisOnly val="1"/>
    <c:dispBlanksAs val="gap"/>
    <c:extLst>
      <c:ext uri="{0b15fc19-7d7d-44ad-8c2d-2c3a37ce22c3}">
        <chartProps xmlns="https://web.wps.cn/et/2018/main" chartId="{9d92479d-cbe0-4692-ab79-20cc73e8815c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 b="0" i="0">
          <a:solidFill>
            <a:schemeClr val="tx1">
              <a:lumMod val="50000"/>
              <a:lumOff val="50000"/>
            </a:schemeClr>
          </a:solidFill>
          <a:latin typeface="Noto Sans S Chinese Light" panose="020B0300000000000000" pitchFamily="34" charset="-128"/>
          <a:ea typeface="Noto Sans S Chinese Light" panose="020B0300000000000000" pitchFamily="34" charset="-128"/>
        </a:defRPr>
      </a:pPr>
      <a:endParaRPr lang="zh-CN"/>
    </a:p>
  </c:txPr>
  <c:externalData r:id="rId1"/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11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D199F-A8B8-C44D-A3EC-0587C5DE76D3}" type="datetimeFigureOut">
              <a:rPr lang="zh-CN" altLang="en-US"/>
              <a:pPr/>
              <a:t>2025/11/25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DE628-D32A-BA41-A2D4-63A23C970B45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4mins 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l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 Day: March 22, 2021 Time: 12:00-20:00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Day: March 23, 2021 Time: 09:59-18:00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Days: March 24 - April 04, 2021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- Friday Time: 12:00-22:00 hrs.</a:t>
            </a:r>
            <a:r>
              <a:rPr lang="en-US" sz="1200" b="0" i="0" kern="1200">
                <a:effectLst/>
                <a:cs typeface="+mn-lt"/>
              </a:rPr>
              <a:t/>
            </a:r>
            <a:br>
              <a:rPr lang="en-US" sz="1200" b="0" i="0" kern="1200">
                <a:effectLst/>
                <a:cs typeface="+mn-lt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Saturday - Sunday Time: 11:00-22:00 hrs.</a:t>
            </a:r>
            <a:endParaRPr lang="en-US"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BC7CFC-9CDD-4CEA-8AC7-225EDCBEB7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Reception was moved to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车周围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1.5m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以内算该车访客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DE628-D32A-BA41-A2D4-63A23C970B45}" type="slidenum">
              <a:rPr lang="en-US" altLang="zh-CN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8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/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_a_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7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57117" y="0"/>
            <a:ext cx="393488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1" y="1079760"/>
            <a:ext cx="7184136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solidFill>
                  <a:schemeClr val="accent4"/>
                </a:solidFill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79"/>
            <a:ext cx="7184136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9"/>
            <a:ext cx="5257800" cy="369111"/>
          </a:xfrm>
        </p:spPr>
        <p:txBody>
          <a:bodyPr>
            <a:no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799" y="6236153"/>
            <a:ext cx="660400" cy="2935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38201" y="2038547"/>
            <a:ext cx="10856257" cy="4203759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9019"/>
            <a:ext cx="5257800" cy="368300"/>
          </a:xfrm>
        </p:spPr>
        <p:txBody>
          <a:bodyPr>
            <a:normAutofit/>
          </a:bodyPr>
          <a:lstStyle>
            <a:lvl1pPr>
              <a:defRPr sz="1065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3" y="1079760"/>
            <a:ext cx="7418917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accent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lank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502991"/>
            <a:ext cx="7418918" cy="46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lace Holder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51754" y="1778351"/>
            <a:ext cx="3273084" cy="330129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3FDF-389A-438F-9880-21827731B007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94270-D952-47AE-BBB2-70E416574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65" b="0" i="0">
                <a:latin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2" y="1079760"/>
            <a:ext cx="7208520" cy="846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b="0" i="0" baseline="0">
                <a:latin typeface="Source Sans Pro Light" panose="020B0403030403020204" pitchFamily="34" charset="77"/>
              </a:defRPr>
            </a:lvl1pPr>
          </a:lstStyle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2038780"/>
            <a:ext cx="7208520" cy="447174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1pPr>
            <a:lvl2pPr>
              <a:lnSpc>
                <a:spcPct val="100000"/>
              </a:lnSpc>
              <a:spcBef>
                <a:spcPts val="800"/>
              </a:spcBef>
              <a:defRPr sz="1865" b="0" i="0">
                <a:latin typeface="Source Sans Pro Light" panose="020B0403030403020204" pitchFamily="34" charset="77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3pPr>
            <a:lvl4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4pPr>
            <a:lvl5pPr>
              <a:lnSpc>
                <a:spcPct val="100000"/>
              </a:lnSpc>
              <a:spcBef>
                <a:spcPts val="800"/>
              </a:spcBef>
              <a:defRPr sz="1600" b="0" i="0">
                <a:latin typeface="Source Sans Pro Light" panose="020B0403030403020204" pitchFamily="34" charset="77"/>
              </a:defRPr>
            </a:lvl5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98208"/>
            <a:ext cx="5257800" cy="369111"/>
          </a:xfrm>
        </p:spPr>
        <p:txBody>
          <a:bodyPr>
            <a:noAutofit/>
          </a:bodyPr>
          <a:lstStyle>
            <a:lvl1pPr>
              <a:defRPr sz="1065" b="0" i="0" baseline="0">
                <a:solidFill>
                  <a:schemeClr val="tx2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kumimoji="1" lang="en-US" altLang="ja-JP"/>
              <a:t>SECTION TITLE</a:t>
            </a:r>
            <a:endParaRPr kumimoji="1"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rgbClr val="139045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|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9C8-1DE6-4372-859E-D9C4F13A4526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8B332-0581-47C9-999E-F18889AC6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/>
          <p:cNvPicPr>
            <a:picLocks noChangeAspect="1"/>
          </p:cNvPicPr>
          <p:nvPr userDrawn="1"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967551"/>
            <a:ext cx="7418916" cy="112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ja-JP"/>
              <a:t>Page Headline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2176518"/>
            <a:ext cx="7418916" cy="48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ja-JP"/>
              <a:t>Second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57118" y="598207"/>
            <a:ext cx="287704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65" b="0" i="0">
                <a:solidFill>
                  <a:schemeClr val="tx2"/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70023" y="598207"/>
            <a:ext cx="524435" cy="3693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65" b="0" i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</a:lstStyle>
          <a:p>
            <a:fld id="{B368E63C-5AB3-9247-8BF1-737D76AFAEA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72799" y="6236151"/>
            <a:ext cx="660400" cy="2935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665" b="0" i="0" kern="1200">
          <a:solidFill>
            <a:schemeClr val="tx2"/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Source Sans Pro Light" panose="020B0403030403020204" pitchFamily="34" charset="77"/>
          <a:ea typeface="Source Sans Pro Light" panose="020B0403030403020204" pitchFamily="34" charset="77"/>
          <a:cs typeface="Source Sans Pro Light" panose="020B0403030403020204" pitchFamily="34" charset="77"/>
        </a:defRPr>
      </a:lvl1pPr>
      <a:lvl2pPr marL="480695" indent="-23304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13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2pPr>
      <a:lvl3pPr marL="711200" indent="-2495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3pPr>
      <a:lvl4pPr marL="960755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4pPr>
      <a:lvl5pPr marL="1193800" indent="-33845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65" b="0" i="0" kern="1200">
          <a:solidFill>
            <a:schemeClr val="tx1">
              <a:lumMod val="50000"/>
              <a:lumOff val="50000"/>
            </a:schemeClr>
          </a:solidFill>
          <a:latin typeface="DINPro-Light" charset="0"/>
          <a:ea typeface="DINPro-Light" charset="0"/>
          <a:cs typeface="DINPro-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Relationship Id="rId4" Type="http://schemas.openxmlformats.org/officeDocument/2006/relationships/chart" Target="../charts/chart15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Relationship Id="rId4" Type="http://schemas.openxmlformats.org/officeDocument/2006/relationships/chart" Target="../charts/chart16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Relationship Id="rId3" Type="http://schemas.openxmlformats.org/officeDocument/2006/relationships/chart" Target="../charts/chart1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Relationship Id="rId3" Type="http://schemas.openxmlformats.org/officeDocument/2006/relationships/chart" Target="../charts/chart18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chart" Target="../charts/chart1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chart" Target="../charts/chart1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topgear.com.ph/news/industry-news/bims-2021-attendees-sales-a2619-20210413&#8203;" TargetMode="Externa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chart" Target="../charts/chart13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奥林巴斯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2025年10月31日 - 2025年11月10日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不同性别的访客都对什么感兴趣？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奥林巴斯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199" y="2093337"/>
            <a:ext cx="10570029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外科区男性顾客4839人，居各区之首；内科区4566人次之。女性顾客最多在舞台区，达500人。新品展示区男性3528人，女性488人，性别差异明显。接待区男性1680人，女性148人，男性占比高。外科产品展示区男性654人，女性59人，男性主导。</a:t>
            </a:r>
          </a:p>
        </p:txBody>
      </p:sp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989998" y="3239993"/>
          <a:ext cx="10562378" cy="29735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179674"/>
            <a:ext cx="4712970" cy="4062632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暂无轨迹数据可供分析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5094939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0.0w访客访问了3个以上的区域</a:t>
            </a: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70023" y="598207"/>
            <a:ext cx="524435" cy="369344"/>
          </a:xfrm>
        </p:spPr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257119" y="598207"/>
            <a:ext cx="2877045" cy="369344"/>
          </a:xfrm>
        </p:spPr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奥林巴斯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0" y="2038547"/>
            <a:ext cx="2971799" cy="4203759"/>
          </a:xfrm>
        </p:spPr>
        <p:txBody>
          <a:bodyPr>
            <a:normAutofit/>
          </a:bodyPr>
          <a:lstStyle/>
          <a:p>
            <a:r>
              <a:t>展位中参观人数最多的区域是</a:t>
            </a:r>
          </a:p>
          <a:p>
            <a:r>
              <a:t>访客路径数据显示，访客在进入展位之后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访客的路径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奥林巴斯</a:t>
            </a:r>
          </a:p>
        </p:txBody>
      </p:sp>
      <p:pic>
        <p:nvPicPr>
          <p:cNvPr id="25" name="Picture 24" descr="flow_tree_fix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290" y="813435"/>
            <a:ext cx="6681470" cy="5680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/>
            </a:r>
            <a:br>
              <a:rPr lang="en-US" altLang="zh-CN" dirty="0"/>
            </a:b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1079760"/>
            <a:ext cx="8386820" cy="8465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影响访客深度游逛热情的因素分析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52284" y="4247404"/>
            <a:ext cx="0" cy="736076"/>
          </a:xfrm>
          <a:prstGeom prst="line">
            <a:avLst/>
          </a:prstGeom>
          <a:ln w="22225" cap="rnd">
            <a:solidFill>
              <a:schemeClr val="bg2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奥林巴斯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8200" y="2135575"/>
            <a:ext cx="10220960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展会期间，进展总人数最高达20492人（11月6日），最低仅72人（11月3日）。深度游逛人数最高5083人（11月6日），最低24人（11月3日）。11月6日为高峰期，总人数和深度游逛人数均最高。11月3日为低谷期，两项数据均最低。整体来看，展会前期人数较少，中后期人数显著增加。</a:t>
            </a:r>
          </a:p>
        </p:txBody>
      </p:sp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956441" y="3088394"/>
          <a:ext cx="10075414" cy="288480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745302"/>
            <a:ext cx="3643819" cy="1787583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如果安排活动或特殊表演的话，可以考虑在10点-12点的时间段，是聚集人最多的时段，可吸引更多访客关注。17点前和08点后，展台的客流量最少。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4229" y="1043940"/>
            <a:ext cx="4365168" cy="1281176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10:00-15:00 时间段内</a:t>
            </a:r>
          </a:p>
          <a:p>
            <a:pPr>
              <a:defRPr>
                <a:latin typeface="Noto Sans S Chinese Light"/>
              </a:defRPr>
            </a:pPr>
            <a:r>
              <a:t>集客效果最佳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奥林巴斯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4852035" y="2060028"/>
          <a:ext cx="6628130" cy="359718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279550"/>
            <a:ext cx="10657111" cy="846576"/>
          </a:xfrm>
        </p:spPr>
        <p:txBody>
          <a:bodyPr anchor="ctr"/>
          <a:lstStyle/>
          <a:p>
            <a:r>
              <a:rPr lang="zh-CN" altLang="en-US" dirty="0">
                <a:solidFill>
                  <a:schemeClr val="tx2"/>
                </a:solidFill>
              </a:rPr>
              <a:t>高峰时间段内访客主要在哪里参观？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奥林巴斯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009638"/>
            <a:ext cx="8231372" cy="428488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在10–15点的高峰时间段内，访客主要集中在内科区和外科区内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989998" y="2231995"/>
          <a:ext cx="10562378" cy="377639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3185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访客来了展台几次？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t>展台数据 ｜ 奥林巴斯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3"/>
          </p:nvPr>
        </p:nvSpPr>
        <p:spPr>
          <a:xfrm>
            <a:off x="838201" y="1756586"/>
            <a:ext cx="9529550" cy="604440"/>
          </a:xfrm>
        </p:spPr>
        <p:txBody>
          <a:bodyPr lIns="90000"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t>当前没有足够的数据来分析访客访问次数。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1155242"/>
            <a:ext cx="51860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从展台正前方进入展台的人数最多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展台数据 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97699" y="1490029"/>
            <a:ext cx="5143401" cy="4548010"/>
            <a:chOff x="5915660" y="1082040"/>
            <a:chExt cx="5783096" cy="511365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7645" y="1082040"/>
              <a:ext cx="4813300" cy="4401820"/>
            </a:xfrm>
            <a:prstGeom prst="rect">
              <a:avLst/>
            </a:prstGeom>
          </p:spPr>
        </p:pic>
        <p:sp>
          <p:nvSpPr>
            <p:cNvPr id="17" name="右箭头 16"/>
            <p:cNvSpPr/>
            <p:nvPr/>
          </p:nvSpPr>
          <p:spPr>
            <a:xfrm>
              <a:off x="5915660" y="3130550"/>
              <a:ext cx="1585595" cy="1213485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上箭头 18"/>
            <p:cNvSpPr/>
            <p:nvPr/>
          </p:nvSpPr>
          <p:spPr>
            <a:xfrm>
              <a:off x="7852410" y="4946015"/>
              <a:ext cx="1957705" cy="1249680"/>
            </a:xfrm>
            <a:prstGeom prst="up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左箭头 19"/>
            <p:cNvSpPr/>
            <p:nvPr/>
          </p:nvSpPr>
          <p:spPr>
            <a:xfrm>
              <a:off x="10280650" y="3305810"/>
              <a:ext cx="1394460" cy="1295400"/>
            </a:xfrm>
            <a:prstGeom prst="lef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1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23610" y="3560445"/>
              <a:ext cx="1343660" cy="4578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zh-CN" altLang="en-US" sz="140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023610" y="3437125"/>
              <a:ext cx="949325" cy="5811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左侧进入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15,7560</a:t>
              </a:r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  <a:b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39.8%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86763" y="5550578"/>
              <a:ext cx="925404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正前方进入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199,259</a:t>
              </a: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49.8%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858651" y="3653428"/>
              <a:ext cx="840105" cy="622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右侧进入</a:t>
              </a:r>
              <a:endParaRPr lang="en-US" altLang="zh-CN" sz="10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  <a:p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43,269</a:t>
              </a:r>
              <a:b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</a:br>
              <a:r>
                <a:rPr lang="en-US" altLang="zh-CN" sz="10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10.8%</a:t>
              </a: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838202" y="2038548"/>
            <a:ext cx="5186034" cy="33301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在展期内，由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进入到展台的人数最多，占比总体进入展台一半。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展台左侧进入的访客要明显高于展台右侧。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这可能是因为：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展台正前方的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视野开阔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，可以让访客在进入展台之前就对展台一览无余。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左侧靠近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展馆主通道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，相比右侧可明显吸引更多客流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9" name="矩形 8"/>
          <p:cNvSpPr/>
          <p:nvPr/>
        </p:nvSpPr>
        <p:spPr>
          <a:xfrm>
            <a:off x="-3406582" y="1086820"/>
            <a:ext cx="3256256" cy="1744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纬度一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人流动向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观众来到展馆后，他们去了哪里？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他们以什么顺序参观各个展台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各展台获客比率对比（经过展台时进入的人数比率）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798730" y="1958887"/>
            <a:ext cx="10692409" cy="9595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腾势展位的进展人数与展馆的总客流， 呈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正相关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lang="en-US" altLang="zh-CN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从整馆数据来看，腾势展位正对展馆一个人流最多的出入口，有着非常</a:t>
            </a:r>
            <a:r>
              <a:rPr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优越的地理位置</a:t>
            </a:r>
            <a:r>
              <a:rPr lang="zh-CN" altLang="en-US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优势。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34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en-US" sz="2600" dirty="0" err="1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出入口和方位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53002" y="3300981"/>
            <a:ext cx="5441456" cy="2600943"/>
            <a:chOff x="6253001" y="2591359"/>
            <a:chExt cx="5441456" cy="26009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7566" y="2672947"/>
              <a:ext cx="5386891" cy="2519355"/>
            </a:xfrm>
            <a:prstGeom prst="rect">
              <a:avLst/>
            </a:prstGeom>
          </p:spPr>
        </p:pic>
        <p:sp>
          <p:nvSpPr>
            <p:cNvPr id="13" name="上箭头标注 12"/>
            <p:cNvSpPr/>
            <p:nvPr/>
          </p:nvSpPr>
          <p:spPr>
            <a:xfrm rot="5400000">
              <a:off x="6608607" y="3898935"/>
              <a:ext cx="579431" cy="297878"/>
            </a:xfrm>
            <a:prstGeom prst="upArrowCallout">
              <a:avLst/>
            </a:prstGeom>
            <a:solidFill>
              <a:srgbClr val="C0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6" name="下箭头标注 15"/>
            <p:cNvSpPr/>
            <p:nvPr/>
          </p:nvSpPr>
          <p:spPr>
            <a:xfrm>
              <a:off x="8028969" y="3323477"/>
              <a:ext cx="494725" cy="274478"/>
            </a:xfrm>
            <a:prstGeom prst="downArrowCallout">
              <a:avLst/>
            </a:prstGeom>
            <a:solidFill>
              <a:srgbClr val="FFC000">
                <a:alpha val="7811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7" name="下箭头标注 16"/>
            <p:cNvSpPr/>
            <p:nvPr/>
          </p:nvSpPr>
          <p:spPr>
            <a:xfrm>
              <a:off x="9868859" y="3237354"/>
              <a:ext cx="494725" cy="285817"/>
            </a:xfrm>
            <a:prstGeom prst="downArrow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61517" y="3304003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97234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718102" y="3218892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40940</a:t>
              </a:r>
              <a:r>
                <a:rPr lang="zh-CN" altLang="en-US" sz="900" dirty="0"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6253001" y="2591359"/>
              <a:ext cx="1088470" cy="224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900" dirty="0">
                <a:solidFill>
                  <a:sysClr val="windowText" lastClr="000000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842122" y="4018160"/>
              <a:ext cx="853097" cy="842999"/>
            </a:xfrm>
            <a:prstGeom prst="ellipse">
              <a:avLst/>
            </a:prstGeom>
            <a:gradFill flip="none" rotWithShape="1">
              <a:gsLst>
                <a:gs pos="3000">
                  <a:srgbClr val="FF0000">
                    <a:lumMod val="36631"/>
                    <a:lumOff val="63369"/>
                    <a:alpha val="33000"/>
                  </a:srgbClr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510358" y="3607045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0"/>
                    <a:lumMod val="36631"/>
                    <a:lumOff val="63369"/>
                  </a:srgbClr>
                </a:gs>
                <a:gs pos="100000">
                  <a:srgbClr val="FF0000">
                    <a:alpha val="6577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826244" y="2958764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6469"/>
                  </a:srgbClr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9662177" y="4027216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alpha val="41046"/>
                  </a:srgbClr>
                </a:gs>
                <a:gs pos="100000">
                  <a:srgbClr val="FFC000">
                    <a:lumMod val="9734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9662178" y="2922390"/>
              <a:ext cx="853097" cy="842999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alpha val="1515"/>
                  </a:srgbClr>
                </a:gs>
                <a:gs pos="100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9696588" y="4274880"/>
              <a:ext cx="851738" cy="331335"/>
              <a:chOff x="9663537" y="4572338"/>
              <a:chExt cx="851738" cy="331335"/>
            </a:xfrm>
          </p:grpSpPr>
          <p:sp>
            <p:nvSpPr>
              <p:cNvPr id="15" name="上箭头标注 14"/>
              <p:cNvSpPr/>
              <p:nvPr/>
            </p:nvSpPr>
            <p:spPr>
              <a:xfrm>
                <a:off x="9784153" y="4572338"/>
                <a:ext cx="579431" cy="285494"/>
              </a:xfrm>
              <a:prstGeom prst="upArrowCallou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9663537" y="4653679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107469</a:t>
                </a:r>
                <a:r>
                  <a:rPr lang="zh-CN" altLang="en-US" sz="900" dirty="0"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850462" y="4296913"/>
              <a:ext cx="851738" cy="309301"/>
              <a:chOff x="7850462" y="4572338"/>
              <a:chExt cx="851738" cy="309301"/>
            </a:xfrm>
          </p:grpSpPr>
          <p:sp>
            <p:nvSpPr>
              <p:cNvPr id="14" name="上箭头标注 13"/>
              <p:cNvSpPr/>
              <p:nvPr/>
            </p:nvSpPr>
            <p:spPr>
              <a:xfrm>
                <a:off x="7986617" y="4572338"/>
                <a:ext cx="579431" cy="285494"/>
              </a:xfrm>
              <a:prstGeom prst="upArrowCallo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900" dirty="0">
                  <a:solidFill>
                    <a:sysClr val="windowText" lastClr="000000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850462" y="4631645"/>
                <a:ext cx="851738" cy="2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143292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Noto Sans S Chinese Light" panose="020B0300000000000000" pitchFamily="34" charset="-128"/>
                    <a:ea typeface="Noto Sans S Chinese Light" panose="020B0300000000000000" pitchFamily="34" charset="-128"/>
                  </a:rPr>
                  <a:t>人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 rot="5400000">
              <a:off x="6406393" y="3930351"/>
              <a:ext cx="851738" cy="249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122822</a:t>
              </a:r>
              <a:r>
                <a:rPr lang="zh-CN" altLang="en-US" sz="900" dirty="0">
                  <a:solidFill>
                    <a:schemeClr val="bg1"/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人</a:t>
              </a:r>
            </a:p>
          </p:txBody>
        </p:sp>
      </p:grpSp>
      <p:graphicFrame>
        <p:nvGraphicFramePr>
          <p:cNvPr id="4" name="图表 3"/>
          <p:cNvGraphicFramePr/>
          <p:nvPr/>
        </p:nvGraphicFramePr>
        <p:xfrm>
          <a:off x="742315" y="2960370"/>
          <a:ext cx="5429885" cy="296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798730" y="973346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展台吸引力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3429000" y="1016409"/>
            <a:ext cx="3256256" cy="1698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纬度二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展台吸引力对比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同个展馆内，各个展台人流量对比，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by day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/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 整个展区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腾势展台被优先选择参观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有被特意选择的展台，还是随意游逛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2117647"/>
            <a:ext cx="10855960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腾势展台的平均停留时长，没有受到展馆停留时长波动的影响，一直保持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稳定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其中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和</a:t>
            </a:r>
            <a:r>
              <a:rPr kumimoji="1" lang="en-US" altLang="zh-CN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的公众假期，腾势展台的停留时长要明显高于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个展台的平均值，这表明在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的腾势在整馆吸引了更多的注意力。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7743" y="5446486"/>
            <a:ext cx="204560" cy="1487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359" y="5446486"/>
            <a:ext cx="204560" cy="14877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00430" y="3183255"/>
            <a:ext cx="10668635" cy="2948305"/>
            <a:chOff x="900430" y="3183255"/>
            <a:chExt cx="10668635" cy="2948305"/>
          </a:xfrm>
        </p:grpSpPr>
        <p:graphicFrame>
          <p:nvGraphicFramePr>
            <p:cNvPr id="4" name="图表 3"/>
            <p:cNvGraphicFramePr/>
            <p:nvPr/>
          </p:nvGraphicFramePr>
          <p:xfrm>
            <a:off x="900430" y="3183255"/>
            <a:ext cx="10668635" cy="2948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矩形 11"/>
            <p:cNvSpPr/>
            <p:nvPr/>
          </p:nvSpPr>
          <p:spPr>
            <a:xfrm>
              <a:off x="8518256" y="5663071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1272303" y="3429000"/>
            <a:ext cx="296762" cy="2373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368E63C-5AB3-9247-8BF1-737D76AFAEAD}" type="slidenum">
              <a:rPr kumimoji="1" lang="ja-JP" altLang="en-US" sz="1065" b="0" i="0" u="none" strike="noStrike" kern="1200" cap="none" spc="0" normalizeH="0" baseline="0" noProof="0" smtClean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4760684"/>
            <a:ext cx="5336232" cy="2097316"/>
          </a:xfrm>
        </p:spPr>
        <p:txBody>
          <a:bodyPr>
            <a:normAutofit/>
          </a:bodyPr>
          <a:lstStyle/>
          <a:p>
            <a:pPr>
              <a:defRPr sz="1200">
                <a:latin typeface="Noto Sans S Chinese Light"/>
              </a:defRPr>
            </a:pPr>
            <a:r>
              <a:t>Venue 展会地点：上海国家会展中心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>
                <a:latin typeface="Noto Sans S Chinese Light"/>
              </a:defRPr>
            </a:pPr>
            <a:r>
              <a:t>基础信息 ｜ 奥林巴斯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2" y="1119040"/>
            <a:ext cx="4752310" cy="1246978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奥林巴斯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ja-JP" sz="1065" b="0" i="0" u="none" strike="noStrike" kern="1200" cap="none" spc="0" normalizeH="0" baseline="0" noProof="0">
                <a:ln>
                  <a:noFill/>
                </a:ln>
                <a:solidFill>
                  <a:srgbClr val="00C7B1"/>
                </a:solidFill>
                <a:effectLst/>
                <a:uLnTx/>
                <a:uFillTx/>
                <a:latin typeface="Source Sans Pro Light" panose="020B0403030403020204" pitchFamily="34" charset="77"/>
                <a:ea typeface="Source Sans Pro Light" panose="020B0403030403020204" pitchFamily="34" charset="77"/>
              </a:rPr>
              <a:t>Pico |</a:t>
            </a:r>
            <a:endParaRPr kumimoji="1" lang="ja-JP" altLang="en-US" sz="1065" b="0" i="0" u="none" strike="noStrike" kern="1200" cap="none" spc="0" normalizeH="0" baseline="0" noProof="0">
              <a:ln>
                <a:noFill/>
              </a:ln>
              <a:solidFill>
                <a:srgbClr val="00C7B1"/>
              </a:solidFill>
              <a:effectLst/>
              <a:uLnTx/>
              <a:uFillTx/>
              <a:latin typeface="Source Sans Pro Light" panose="020B0403030403020204" pitchFamily="34" charset="77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04806" y="2565946"/>
          <a:ext cx="5257799" cy="1682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478"/>
                <a:gridCol w="3211321"/>
              </a:tblGrid>
              <a:tr h="274402"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受众</a:t>
                      </a:r>
                      <a:r>
                        <a:rPr lang="zh-CN" alt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Audience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  <a:cs typeface="Prompt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t">
                        <a:buNone/>
                        <a:defRPr sz="1100">
                          <a:latin typeface="Noto Sans S Chinese Light"/>
                        </a:defRPr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日期及时间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Dates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&amp;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effectLst/>
                          <a:latin typeface="Noto Sans S Chinese Light" panose="020B0300000000000000" pitchFamily="34" charset="-128"/>
                          <a:ea typeface="Noto Sans S Chinese Light" panose="020B0300000000000000" pitchFamily="34" charset="-128"/>
                        </a:rPr>
                        <a:t>Time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Noto Sans S Chinese Light" panose="020B0300000000000000" pitchFamily="34" charset="-128"/>
                        <a:ea typeface="Noto Sans S Chinese Light" panose="020B0300000000000000" pitchFamily="34" charset="-128"/>
                      </a:endParaRPr>
                    </a:p>
                  </a:txBody>
                  <a:tcPr marL="76200" marR="76200" marT="76200" marB="76200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09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公众日 Public Day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10月31日（Fri） - 11月10日（Mon）</a:t>
                      </a:r>
                    </a:p>
                    <a:p>
                      <a:pPr>
                        <a:defRPr sz="1100">
                          <a:latin typeface="Noto Sans S Chinese Light"/>
                        </a:defRPr>
                      </a:pPr>
                      <a:r>
                        <a:t>10:00 - 19:00</a:t>
                      </a:r>
                    </a:p>
                  </a:txBody>
                  <a:tcPr marL="76200" marR="76200" marT="76200" marB="76200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23663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  <a:tr h="536331"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100">
                          <a:latin typeface="Noto Sans S Chinese Light"/>
                        </a:defRPr>
                      </a:pPr>
                      <a:endParaRPr/>
                    </a:p>
                  </a:txBody>
                  <a:tcPr marL="76200" marR="76200" marT="76200" marB="7620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904806" y="7009720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</a:rPr>
              <a:t>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Calibri" panose="020F0502020204030204"/>
                <a:hlinkClick r:id="rId3"/>
              </a:rPr>
              <a:t>(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Light"/>
                <a:ea typeface="Source Sans Pro Light"/>
                <a:cs typeface="+mn-cs"/>
                <a:hlinkClick r:id="rId3"/>
              </a:rPr>
              <a:t>Source)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 Light"/>
              <a:ea typeface="Source Sans Pro Light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r>
              <a:rPr lang="zh-CN" altLang="en-US" dirty="0"/>
              <a:t>展馆数据｜ </a:t>
            </a:r>
            <a:r>
              <a:rPr lang="en-US" altLang="zh-CN" dirty="0"/>
              <a:t>2025</a:t>
            </a:r>
            <a:r>
              <a:rPr lang="zh-CN" altLang="en-US" dirty="0"/>
              <a:t>年 上海车展</a:t>
            </a:r>
            <a:endParaRPr lang="en-US" dirty="0"/>
          </a:p>
        </p:txBody>
      </p:sp>
      <p:sp>
        <p:nvSpPr>
          <p:cNvPr id="8" name="TextBox 9"/>
          <p:cNvSpPr txBox="1"/>
          <p:nvPr/>
        </p:nvSpPr>
        <p:spPr>
          <a:xfrm>
            <a:off x="838200" y="985069"/>
            <a:ext cx="21852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展馆层面数据</a:t>
            </a:r>
            <a:endParaRPr lang="en-US" altLang="zh-CN" sz="26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r>
              <a:rPr lang="zh-CN" altLang="en-US" sz="26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展台参观质量</a:t>
            </a:r>
            <a:endParaRPr lang="en-US" sz="2600" dirty="0">
              <a:solidFill>
                <a:schemeClr val="tx2"/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363832" y="1132840"/>
            <a:ext cx="3256256" cy="1665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纬度三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r>
              <a:rPr kumimoji="1" lang="zh-CN" altLang="en-US" sz="1200" dirty="0">
                <a:solidFill>
                  <a:schemeClr val="tx2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展台参观质量对比</a:t>
            </a:r>
            <a:endParaRPr kumimoji="1" lang="en-US" altLang="zh-CN" sz="1200" dirty="0">
              <a:solidFill>
                <a:schemeClr val="tx2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algn="ctr"/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各展台驻足人数对比（超过</a:t>
            </a:r>
            <a:r>
              <a:rPr kumimoji="1" lang="en-US" altLang="zh-CN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5</a:t>
            </a: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分钟停留）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200" dirty="0">
                <a:solidFill>
                  <a:sysClr val="windowText" lastClr="000000"/>
                </a:solidFill>
                <a:latin typeface="FZLanTingHeiS-R-GB" panose="02000500000000000000" pitchFamily="2" charset="-122"/>
                <a:ea typeface="FZLanTingHeiS-R-GB" panose="02000500000000000000" pitchFamily="2" charset="-122"/>
              </a:rPr>
              <a:t>各展台重复游逛人数对比（超过一次游逛）</a:t>
            </a:r>
            <a:endParaRPr kumimoji="1" lang="en-US" altLang="zh-CN" sz="1200" dirty="0">
              <a:solidFill>
                <a:sysClr val="windowText" lastClr="000000"/>
              </a:solidFill>
              <a:latin typeface="FZLanTingHeiS-R-GB" panose="02000500000000000000" pitchFamily="2" charset="-122"/>
              <a:ea typeface="FZLanTingHeiS-R-GB" panose="02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199" y="2021780"/>
            <a:ext cx="11039476" cy="10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在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4.26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5.1-2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日的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公众假期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分钟和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15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分钟的驻留人数比例上，腾势展台均明显高于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个展台的平均水平，这表明腾势展台在公众假期的参观质量在馆内处于</a:t>
            </a:r>
            <a:r>
              <a:rPr kumimoji="1" lang="zh-CN" altLang="en-US" sz="1400" dirty="0">
                <a:solidFill>
                  <a:schemeClr val="tx2"/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优越水平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而在工作日，腾势展台的驻留时长比例则低于</a:t>
            </a:r>
            <a:r>
              <a:rPr kumimoji="1"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5</a:t>
            </a:r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个展台平均水平。</a:t>
            </a:r>
            <a:endParaRPr kumimoji="1"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052" y="5613400"/>
            <a:ext cx="204560" cy="1487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521" y="5613400"/>
            <a:ext cx="204560" cy="14877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38200" y="3288031"/>
            <a:ext cx="11107420" cy="2779395"/>
            <a:chOff x="838200" y="3186430"/>
            <a:chExt cx="11107420" cy="2779395"/>
          </a:xfrm>
        </p:grpSpPr>
        <p:graphicFrame>
          <p:nvGraphicFramePr>
            <p:cNvPr id="5" name="图表 4"/>
            <p:cNvGraphicFramePr/>
            <p:nvPr/>
          </p:nvGraphicFramePr>
          <p:xfrm>
            <a:off x="838200" y="3186430"/>
            <a:ext cx="11107420" cy="27793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8969812" y="5485167"/>
              <a:ext cx="498021" cy="12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S Chinese Light" panose="020B0300000000000000" pitchFamily="34" charset="-128"/>
                  <a:ea typeface="Noto Sans S Chinese Light" panose="020B0300000000000000" pitchFamily="34" charset="-128"/>
                </a:rPr>
                <a:t>4.30</a:t>
              </a:r>
              <a:endParaRPr kumimoji="1"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3" y="2815795"/>
            <a:ext cx="7418917" cy="846576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5091" y="35375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>
                <a:latin typeface="Noto Sans S Chinese Light"/>
              </a:defRPr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95" y="910182"/>
            <a:ext cx="6797675" cy="47853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838201" y="2222339"/>
            <a:ext cx="4174474" cy="4019967"/>
          </a:xfrm>
        </p:spPr>
        <p:txBody>
          <a:bodyPr>
            <a:normAutofit/>
          </a:bodyPr>
          <a:lstStyle/>
          <a:p>
            <a:pPr>
              <a:defRPr>
                <a:latin typeface="Noto Sans S Chinese Light"/>
              </a:defRPr>
            </a:pPr>
            <a:r>
              <a:t>经过展位周边区域的人数为9.47万人</a:t>
            </a:r>
          </a:p>
          <a:p>
            <a:pPr>
              <a:defRPr>
                <a:latin typeface="Noto Sans S Chinese Light"/>
              </a:defRPr>
            </a:pPr>
            <a:r>
              <a:t>展馆总客流数为2.78万人</a:t>
            </a:r>
          </a:p>
          <a:p>
            <a:pPr>
              <a:defRPr>
                <a:latin typeface="Noto Sans S Chinese Light"/>
              </a:defRPr>
            </a:pPr>
            <a:r>
              <a:t>驻足人数：停留时间在5分钟以上的人数为3.90万人（140.3%）</a:t>
            </a:r>
          </a:p>
          <a:p>
            <a:pPr>
              <a:defRPr>
                <a:latin typeface="Noto Sans S Chinese Light"/>
              </a:defRPr>
            </a:pPr>
            <a:r>
              <a:t>深度游逛人数：停留时间超过15分钟的人数为0.61万人（22.1%）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多少</a:t>
            </a:r>
            <a:r>
              <a:rPr lang="zh-CN" altLang="en-US" dirty="0" err="1"/>
              <a:t>人</a:t>
            </a:r>
            <a:r>
              <a:rPr lang="en-US" dirty="0" err="1"/>
              <a:t>访问展台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045226" y="4473498"/>
            <a:ext cx="5183938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漏斗数据 ｜ 奥林巴斯</a:t>
            </a:r>
          </a:p>
        </p:txBody>
      </p:sp>
      <p:sp>
        <p:nvSpPr>
          <p:cNvPr id="9" name="矩形 8"/>
          <p:cNvSpPr/>
          <p:nvPr/>
        </p:nvSpPr>
        <p:spPr>
          <a:xfrm>
            <a:off x="7368334" y="2479169"/>
            <a:ext cx="1076446" cy="370390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9.47 W</a:t>
            </a:r>
          </a:p>
        </p:txBody>
      </p:sp>
      <p:sp>
        <p:nvSpPr>
          <p:cNvPr id="10" name="矩形 9"/>
          <p:cNvSpPr/>
          <p:nvPr/>
        </p:nvSpPr>
        <p:spPr>
          <a:xfrm>
            <a:off x="7368334" y="3160723"/>
            <a:ext cx="1076446" cy="541848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2.78 W</a:t>
            </a:r>
          </a:p>
        </p:txBody>
      </p:sp>
      <p:sp>
        <p:nvSpPr>
          <p:cNvPr id="11" name="矩形 10"/>
          <p:cNvSpPr/>
          <p:nvPr/>
        </p:nvSpPr>
        <p:spPr>
          <a:xfrm>
            <a:off x="7322820" y="3948430"/>
            <a:ext cx="1167130" cy="46926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3.90 W</a:t>
            </a:r>
          </a:p>
        </p:txBody>
      </p:sp>
      <p:sp>
        <p:nvSpPr>
          <p:cNvPr id="3" name="矩形 2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9667" y="4572056"/>
            <a:ext cx="1659497" cy="509278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深度游逛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驻留时间超过</a:t>
            </a: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15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分钟</a:t>
            </a:r>
          </a:p>
        </p:txBody>
      </p:sp>
      <p:sp>
        <p:nvSpPr>
          <p:cNvPr id="15" name="矩形 14"/>
          <p:cNvSpPr/>
          <p:nvPr/>
        </p:nvSpPr>
        <p:spPr>
          <a:xfrm>
            <a:off x="7322992" y="4664044"/>
            <a:ext cx="1167130" cy="370205"/>
          </a:xfrm>
          <a:prstGeom prst="rect">
            <a:avLst/>
          </a:prstGeom>
          <a:solidFill>
            <a:srgbClr val="145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>
                <a:latin typeface="Noto Sans S Chinese Light"/>
              </a:defRPr>
            </a:pPr>
            <a:r>
              <a:t>0.61 W</a:t>
            </a:r>
          </a:p>
        </p:txBody>
      </p:sp>
      <p:sp>
        <p:nvSpPr>
          <p:cNvPr id="18" name="矩形 17"/>
          <p:cNvSpPr/>
          <p:nvPr/>
        </p:nvSpPr>
        <p:spPr>
          <a:xfrm>
            <a:off x="9783445" y="1623094"/>
            <a:ext cx="1529312" cy="509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47819" y="2248725"/>
            <a:ext cx="1911013" cy="681389"/>
          </a:xfrm>
          <a:prstGeom prst="rect">
            <a:avLst/>
          </a:prstGeom>
          <a:solidFill>
            <a:srgbClr val="BB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展台覆盖人数</a:t>
            </a:r>
            <a:endParaRPr kumimoji="1"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  <a:p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Visitors pass by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04852" y="4572056"/>
            <a:ext cx="1529312" cy="509278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</a:t>
            </a: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数量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  <a:p>
            <a:pPr algn="ctr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Leads Qty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02325" y="4495270"/>
            <a:ext cx="1705354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  深度游逛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45709" y="3771073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驻留人数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45709" y="2986255"/>
            <a:ext cx="1529312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进展人数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45709" y="2222339"/>
            <a:ext cx="1749608" cy="66285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  <a:cs typeface="等线" panose="02010600030101010101" charset="-122"/>
              </a:rPr>
              <a:t>  覆盖人数</a:t>
            </a:r>
            <a:endParaRPr kumimoji="1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Noto Sans S Chinese Light" panose="020B0300000000000000" pitchFamily="34" charset="-128"/>
              <a:ea typeface="Noto Sans S Chinese Light" panose="020B0300000000000000" pitchFamily="34" charset="-128"/>
              <a:cs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4050" y="9721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5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104290"/>
            <a:ext cx="3940516" cy="846576"/>
          </a:xfrm>
        </p:spPr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访客去了哪里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？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奥林巴斯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8200" y="2264333"/>
            <a:ext cx="4751578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>
                <a:latin typeface="Noto Sans S Chinese Light"/>
              </a:defRPr>
            </a:pPr>
            <a:r>
              <a:t>内科区以9661人次居客流首位，外科区9521人次紧随其后。新品展示区6670人次，服务区8194人次表现突出。接待区2612人次，水吧区3827人次相对较低。外科产品展示区仅793人次，需关注。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214155" y="2372628"/>
            <a:ext cx="4015126" cy="4284389"/>
            <a:chOff x="6239236" y="2410525"/>
            <a:chExt cx="4015126" cy="4284389"/>
          </a:xfrm>
        </p:grpSpPr>
      </p:grpSp>
      <p:pic>
        <p:nvPicPr>
          <p:cNvPr id="36" name="Picture 35" descr="tmp2r8w5h1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097280"/>
            <a:ext cx="3657600" cy="4572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21545" y="163085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舞台区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0.7万人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21545" y="665533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内科区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1.0万人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21545" y="1167981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新品展示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0.7万人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1545" y="1670430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外科区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1.0万人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21545" y="2172878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接待区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0.3万人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21545" y="2675326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水吧区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0.4万人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21545" y="3177775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服务区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0.8万人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21545" y="3680223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呼吸区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0.1万人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21545" y="4182672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外科产品展示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0.1万人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21545" y="4685120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多镜联合介绍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0.1万人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221545" y="5187568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耗材展示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0.2万人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1545" y="5690017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内科产品展示区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0.2万人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21545" y="6192465"/>
            <a:ext cx="3889102" cy="502448"/>
          </a:xfrm>
          <a:prstGeom prst="rect">
            <a:avLst/>
          </a:prstGeom>
          <a:noFill/>
        </p:spPr>
        <p:txBody>
          <a:bodyPr wrap="none" lIns="45720" tIns="18288" rIns="45720" bIns="18288" anchor="ctr">
            <a:spAutoFit/>
          </a:bodyPr>
          <a:lstStyle/>
          <a:p>
            <a:endParaRPr/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下消化道区</a:t>
            </a:r>
          </a:p>
          <a:p>
            <a:pPr algn="ctr">
              <a:defRPr sz="1100">
                <a:solidFill>
                  <a:srgbClr val="000000"/>
                </a:solidFill>
                <a:latin typeface="Noto Sans S Chinese Light"/>
              </a:defRPr>
            </a:pPr>
            <a:r>
              <a:t>0.2万人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6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7942" y="5404392"/>
            <a:ext cx="4926603" cy="854589"/>
          </a:xfrm>
        </p:spPr>
        <p:txBody>
          <a:bodyPr lIns="9000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/>
            </a:r>
            <a:br>
              <a:rPr lang="en-US" altLang="zh-CN" sz="1400" dirty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</a:br>
            <a:endParaRPr lang="en-US" sz="1400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区域客流和驻留时长</a:t>
            </a:r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 </a:t>
            </a:r>
            <a:endParaRPr 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58215" y="5404485"/>
            <a:ext cx="10212070" cy="691515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内科区访客量最高，达9661人；外科区紧随其后，9521人。接待区访客最少，仅2612人。平均停留时间最长为舞台区6.44分钟，最短为多镜联合介绍3.76分钟。新品展示区访客6670人，平均停留5.81分钟，吸引力较强。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奥林巴斯</a:t>
            </a:r>
          </a:p>
        </p:txBody>
      </p:sp>
      <p:graphicFrame>
        <p:nvGraphicFramePr>
          <p:cNvPr id="8" name="Chart 1"/>
          <p:cNvGraphicFramePr/>
          <p:nvPr/>
        </p:nvGraphicFramePr>
        <p:xfrm>
          <a:off x="2495999" y="1628999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838200" y="598805"/>
            <a:ext cx="5257800" cy="28575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奥林巴斯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Noto Sans S Chinese Light" panose="020B0300000000000000" pitchFamily="34" charset="-128"/>
                <a:ea typeface="Noto Sans S Chinese Light" panose="020B0300000000000000" pitchFamily="34" charset="-128"/>
                <a:sym typeface="+mn-ea"/>
              </a:rPr>
              <a:t>展点吸引力（坪效）</a:t>
            </a:r>
            <a:endParaRPr lang="zh-CN" altLang="en-US" dirty="0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pPr/>
              <a:t>7</a:t>
            </a:fld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Pico   |</a:t>
            </a:r>
            <a:endParaRPr kumimoji="1" lang="ja-JP" altLang="en-US"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24" name="Content Placeholder 23"/>
          <p:cNvSpPr>
            <a:spLocks noGrp="1"/>
          </p:cNvSpPr>
          <p:nvPr/>
        </p:nvSpPr>
        <p:spPr>
          <a:xfrm>
            <a:off x="838200" y="2121535"/>
            <a:ext cx="2985135" cy="29597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Source Sans Pro Light" panose="020B0403030403020204" pitchFamily="34" charset="77"/>
                <a:cs typeface="Source Sans Pro Light" panose="020B0403030403020204" pitchFamily="34" charset="77"/>
              </a:defRPr>
            </a:lvl1pPr>
            <a:lvl2pPr marL="480695" indent="-23304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865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2pPr>
            <a:lvl3pPr marL="711200" indent="-2495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3pPr>
            <a:lvl4pPr marL="960755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4pPr>
            <a:lvl5pPr marL="1193800" indent="-33845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kumimoji="1"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Source Sans Pro Light" panose="020B0403030403020204" pitchFamily="34" charset="77"/>
                <a:ea typeface="DINPro-Light" charset="0"/>
                <a:cs typeface="DINPro-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latin typeface="Noto Sans S Chinese Light"/>
              </a:defRPr>
            </a:pPr>
            <a:r>
              <a:t>内科区客流最高，达9661人次；外科区紧随其后，9521人次。新品展示区6670人次，服务区8194人次。接待区最少，仅2612人次。多镜联合介绍区最少，仅610人次。各区域面积均为0，集客力无法计算。</a:t>
            </a:r>
          </a:p>
        </p:txBody>
      </p:sp>
      <p:graphicFrame>
        <p:nvGraphicFramePr>
          <p:cNvPr id="7" name="Chart 1"/>
          <p:cNvGraphicFramePr/>
          <p:nvPr/>
        </p:nvGraphicFramePr>
        <p:xfrm>
          <a:off x="4547499" y="1628999"/>
          <a:ext cx="72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838203" y="2493215"/>
            <a:ext cx="4255177" cy="1469185"/>
          </a:xfrm>
        </p:spPr>
        <p:txBody>
          <a:bodyPr>
            <a:noAutofit/>
          </a:bodyPr>
          <a:lstStyle/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从年龄分布来看，36-45岁的访客比例最高，占比53.72%，其次为26-35岁，占比22.18%；</a:t>
            </a:r>
          </a:p>
          <a:p>
            <a:pPr>
              <a:defRPr>
                <a:latin typeface="Noto Sans S Chinese Light"/>
              </a:defRPr>
            </a:pPr>
            <a:r>
              <a:rPr>
                <a:latin typeface="Noto Sans S Chinese Light"/>
              </a:rPr>
              <a:t>从性别分布来看，男性访客占比较多，占比89.01%；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3" y="1079760"/>
            <a:ext cx="7418917" cy="846576"/>
          </a:xfrm>
        </p:spPr>
        <p:txBody>
          <a:bodyPr/>
          <a:lstStyle/>
          <a:p>
            <a:r>
              <a:rPr lang="zh-CN" altLang="en-US" dirty="0"/>
              <a:t>访客性别和年龄分布是怎样？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奥林巴斯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6012760"/>
            <a:ext cx="27216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6C6C6C"/>
                </a:solidFill>
                <a:effectLst/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*摄像头使用生物识别，数值仅供参考。</a:t>
            </a:r>
            <a:endParaRPr lang="en-US" altLang="zh-CN" sz="1000" dirty="0">
              <a:solidFill>
                <a:srgbClr val="FF0000"/>
              </a:solidFill>
              <a:effectLst/>
              <a:latin typeface="Noto Sans S Chinese Light" panose="020B0300000000000000" pitchFamily="34" charset="-128"/>
              <a:ea typeface="Noto Sans S Chinese Light" panose="020B0300000000000000" pitchFamily="3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0" y="5755156"/>
            <a:ext cx="2721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Noto Sans S Chinese Light" panose="020B0300000000000000" pitchFamily="34" charset="-128"/>
                <a:ea typeface="Noto Sans S Chinese Light" panose="020B0300000000000000" pitchFamily="34" charset="-128"/>
              </a:rPr>
              <a:t>*数据为全展期数据</a:t>
            </a:r>
          </a:p>
        </p:txBody>
      </p:sp>
      <p:graphicFrame>
        <p:nvGraphicFramePr>
          <p:cNvPr id="9" name="Chart 1"/>
          <p:cNvGraphicFramePr/>
          <p:nvPr/>
        </p:nvGraphicFramePr>
        <p:xfrm>
          <a:off x="8041999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1"/>
          <p:cNvGraphicFramePr/>
          <p:nvPr/>
        </p:nvGraphicFramePr>
        <p:xfrm>
          <a:off x="5161998" y="2349000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E63C-5AB3-9247-8BF1-737D76AFAE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不同年龄的访客都对什么感兴趣？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kumimoji="1" lang="en-US" altLang="ja-JP"/>
              <a:t>Pico   |</a:t>
            </a:r>
            <a:endParaRPr kumimoji="1" lang="ja-JP" alt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599019"/>
            <a:ext cx="5257800" cy="368300"/>
          </a:xfrm>
        </p:spPr>
        <p:txBody>
          <a:bodyPr/>
          <a:lstStyle/>
          <a:p>
            <a:pPr>
              <a:defRPr>
                <a:latin typeface="Noto Sans S Chinese Light"/>
              </a:defRPr>
            </a:pPr>
            <a:r>
              <a:t>展台数据 ｜ 奥林巴斯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8200" y="2093337"/>
            <a:ext cx="10295964" cy="68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内科区青年人数3056，居各区之首；外科区少年人数1174，表现突出。接待区中年人数509，占比高。舞台区age18达122，年轻群体活跃。新品展示区青年2160，吸引力强。</a:t>
            </a:r>
          </a:p>
        </p:txBody>
      </p:sp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989998" y="3239993"/>
          <a:ext cx="10562378" cy="297359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5_Main Content_noLogo">
  <a:themeElements>
    <a:clrScheme name="Pico New">
      <a:dk1>
        <a:srgbClr val="000000"/>
      </a:dk1>
      <a:lt1>
        <a:srgbClr val="FFFFFF"/>
      </a:lt1>
      <a:dk2>
        <a:srgbClr val="009887"/>
      </a:dk2>
      <a:lt2>
        <a:srgbClr val="DAF2EF"/>
      </a:lt2>
      <a:accent1>
        <a:srgbClr val="0F6FC6"/>
      </a:accent1>
      <a:accent2>
        <a:srgbClr val="00A9CE"/>
      </a:accent2>
      <a:accent3>
        <a:srgbClr val="007F70"/>
      </a:accent3>
      <a:accent4>
        <a:srgbClr val="00A592"/>
      </a:accent4>
      <a:accent5>
        <a:srgbClr val="00C7B1"/>
      </a:accent5>
      <a:accent6>
        <a:srgbClr val="00E5CA"/>
      </a:accent6>
      <a:hlink>
        <a:srgbClr val="00C7B1"/>
      </a:hlink>
      <a:folHlink>
        <a:srgbClr val="85DFD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kumimoji="1" sz="1400" dirty="0" smtClean="0">
            <a:solidFill>
              <a:sysClr val="windowText" lastClr="000000"/>
            </a:solidFill>
            <a:latin typeface="FZLanTingHeiS-R-GB" panose="02000500000000000000" pitchFamily="2" charset="-122"/>
            <a:ea typeface="FZLanTingHeiS-R-GB" panose="02000500000000000000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2091</Words>
  <Application>Microsoft Office PowerPoint</Application>
  <PresentationFormat>自定义</PresentationFormat>
  <Paragraphs>258</Paragraphs>
  <Slides>21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5_Main Content_noLogo</vt:lpstr>
      <vt:lpstr>奥林巴斯</vt:lpstr>
      <vt:lpstr>奥林巴斯</vt:lpstr>
      <vt:lpstr>幻灯片 3</vt:lpstr>
      <vt:lpstr>多少人访问展台？</vt:lpstr>
      <vt:lpstr>访客去了哪里？</vt:lpstr>
      <vt:lpstr>区域客流和驻留时长 </vt:lpstr>
      <vt:lpstr>展点吸引力（坪效）</vt:lpstr>
      <vt:lpstr>访客性别和年龄分布是怎样？</vt:lpstr>
      <vt:lpstr>不同年龄的访客都对什么感兴趣？</vt:lpstr>
      <vt:lpstr>不同性别的访客都对什么感兴趣？</vt:lpstr>
      <vt:lpstr>12.6w访客访问了3个以上的区域</vt:lpstr>
      <vt:lpstr>访客的路径</vt:lpstr>
      <vt:lpstr>公众假期以及人群特征因素会影响访客深度游逛的热情</vt:lpstr>
      <vt:lpstr>12:00-16:00 时间段内 集客效果最佳</vt:lpstr>
      <vt:lpstr>高峰时间段内访客主要在哪里参观？</vt:lpstr>
      <vt:lpstr>幻灯片 16</vt:lpstr>
      <vt:lpstr>幻灯片 17</vt:lpstr>
      <vt:lpstr>幻灯片 18</vt:lpstr>
      <vt:lpstr>幻灯片 19</vt:lpstr>
      <vt:lpstr>幻灯片 20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华为@广州车展</dc:title>
  <dc:creator>Jonathan Koh</dc:creator>
  <cp:lastModifiedBy>Administrator</cp:lastModifiedBy>
  <cp:revision>51</cp:revision>
  <dcterms:created xsi:type="dcterms:W3CDTF">2025-10-10T03:39:00Z</dcterms:created>
  <dcterms:modified xsi:type="dcterms:W3CDTF">2025-11-25T01:58:26Z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15480FE2EDC4987FEE7FE868038D62B7_43</vt:lpwstr>
  </property>
  <property fmtid="{D5CDD505-2E9C-101B-9397-08002B2CF9AE}" pid="3" name="KSOProductBuildVer">
    <vt:lpwstr>2052-12.1.0.23542</vt:lpwstr>
  </property>
</Properties>
</file>