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_rels/chart8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进客流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进客流</c:v>
                </c:pt>
              </c:strCache>
            </c:strRef>
          </c:tx>
          <c:cat>
            <c:strRef>
              <c:f>Sheet1!$A$2:$A$14</c:f>
              <c:strCache>
                <c:ptCount val="13"/>
                <c:pt idx="0">
                  <c:v>L7 Babyblue（白）</c:v>
                </c:pt>
                <c:pt idx="1">
                  <c:v>L9 绿色（橙）</c:v>
                </c:pt>
                <c:pt idx="2">
                  <c:v>观众区</c:v>
                </c:pt>
                <c:pt idx="3">
                  <c:v>I8 银色（灰）</c:v>
                </c:pt>
                <c:pt idx="4">
                  <c:v>接待台</c:v>
                </c:pt>
                <c:pt idx="5">
                  <c:v>MEGA 大象灰（棕）</c:v>
                </c:pt>
                <c:pt idx="6">
                  <c:v>I8 小象灰（白）</c:v>
                </c:pt>
                <c:pt idx="7">
                  <c:v>舞台</c:v>
                </c:pt>
                <c:pt idx="8">
                  <c:v>L8 黑色（黑）</c:v>
                </c:pt>
                <c:pt idx="9">
                  <c:v>L6 天青色（白）</c:v>
                </c:pt>
                <c:pt idx="10">
                  <c:v>一层IP墙</c:v>
                </c:pt>
                <c:pt idx="11">
                  <c:v>一层楼梯入口</c:v>
                </c:pt>
                <c:pt idx="12">
                  <c:v>二层IP墙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37630.0</c:v>
                </c:pt>
                <c:pt idx="1">
                  <c:v>38800.0</c:v>
                </c:pt>
                <c:pt idx="2">
                  <c:v>135637.0</c:v>
                </c:pt>
                <c:pt idx="3">
                  <c:v>49834.0</c:v>
                </c:pt>
                <c:pt idx="4">
                  <c:v>41543.0</c:v>
                </c:pt>
                <c:pt idx="5">
                  <c:v>46279.0</c:v>
                </c:pt>
                <c:pt idx="6">
                  <c:v>41539.0</c:v>
                </c:pt>
                <c:pt idx="7">
                  <c:v>27652.0</c:v>
                </c:pt>
                <c:pt idx="8">
                  <c:v>54180.0</c:v>
                </c:pt>
                <c:pt idx="9">
                  <c:v>55334.0</c:v>
                </c:pt>
                <c:pt idx="10">
                  <c:v>23130.0</c:v>
                </c:pt>
                <c:pt idx="11">
                  <c:v>5062.0</c:v>
                </c:pt>
                <c:pt idx="12">
                  <c:v>8758.0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平均滞留分钟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平均滞留分钟</c:v>
                </c:pt>
              </c:strCache>
            </c:strRef>
          </c:tx>
          <c:marker>
            <c:symbol val="none"/>
          </c:marker>
          <c:cat>
            <c:strRef>
              <c:f>Sheet1!$A$2:$A$14</c:f>
              <c:strCache>
                <c:ptCount val="13"/>
                <c:pt idx="0">
                  <c:v>L7 Babyblue（白）</c:v>
                </c:pt>
                <c:pt idx="1">
                  <c:v>L9 绿色（橙）</c:v>
                </c:pt>
                <c:pt idx="2">
                  <c:v>观众区</c:v>
                </c:pt>
                <c:pt idx="3">
                  <c:v>I8 银色（灰）</c:v>
                </c:pt>
                <c:pt idx="4">
                  <c:v>接待台</c:v>
                </c:pt>
                <c:pt idx="5">
                  <c:v>MEGA 大象灰（棕）</c:v>
                </c:pt>
                <c:pt idx="6">
                  <c:v>I8 小象灰（白）</c:v>
                </c:pt>
                <c:pt idx="7">
                  <c:v>舞台</c:v>
                </c:pt>
                <c:pt idx="8">
                  <c:v>L8 黑色（黑）</c:v>
                </c:pt>
                <c:pt idx="9">
                  <c:v>L6 天青色（白）</c:v>
                </c:pt>
                <c:pt idx="10">
                  <c:v>一层IP墙</c:v>
                </c:pt>
                <c:pt idx="11">
                  <c:v>一层楼梯入口</c:v>
                </c:pt>
                <c:pt idx="12">
                  <c:v>二层IP墙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1.59481742</c:v>
                </c:pt>
                <c:pt idx="1">
                  <c:v>1.63081721</c:v>
                </c:pt>
                <c:pt idx="2">
                  <c:v>2.5414073</c:v>
                </c:pt>
                <c:pt idx="3">
                  <c:v>1.73844643</c:v>
                </c:pt>
                <c:pt idx="4">
                  <c:v>1.6433043</c:v>
                </c:pt>
                <c:pt idx="5">
                  <c:v>1.78414666</c:v>
                </c:pt>
                <c:pt idx="6">
                  <c:v>1.62252146</c:v>
                </c:pt>
                <c:pt idx="7">
                  <c:v>1.56891814</c:v>
                </c:pt>
                <c:pt idx="8">
                  <c:v>1.67739067</c:v>
                </c:pt>
                <c:pt idx="9">
                  <c:v>1.83850514</c:v>
                </c:pt>
                <c:pt idx="10">
                  <c:v>2.7342925</c:v>
                </c:pt>
                <c:pt idx="11">
                  <c:v>2.19860169</c:v>
                </c:pt>
                <c:pt idx="12">
                  <c:v>1.99811819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各区域男女顾客数量对比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男性顾客</c:v>
                </c:pt>
              </c:strCache>
            </c:strRef>
          </c:tx>
          <c:cat>
            <c:strRef>
              <c:f>Sheet1!$A$2:$A$14</c:f>
              <c:strCache>
                <c:ptCount val="13"/>
                <c:pt idx="0">
                  <c:v>L7 Babyblue（白）</c:v>
                </c:pt>
                <c:pt idx="1">
                  <c:v>L9 绿色（橙）</c:v>
                </c:pt>
                <c:pt idx="2">
                  <c:v>观众区</c:v>
                </c:pt>
                <c:pt idx="3">
                  <c:v>I8 银色（灰）</c:v>
                </c:pt>
                <c:pt idx="4">
                  <c:v>接待台</c:v>
                </c:pt>
                <c:pt idx="5">
                  <c:v>MEGA 大象灰（棕）</c:v>
                </c:pt>
                <c:pt idx="6">
                  <c:v>I8 小象灰（白）</c:v>
                </c:pt>
                <c:pt idx="7">
                  <c:v>舞台</c:v>
                </c:pt>
                <c:pt idx="8">
                  <c:v>L8 黑色（黑）</c:v>
                </c:pt>
                <c:pt idx="9">
                  <c:v>L6 天青色（白）</c:v>
                </c:pt>
                <c:pt idx="10">
                  <c:v>一层IP墙</c:v>
                </c:pt>
                <c:pt idx="11">
                  <c:v>一层楼梯入口</c:v>
                </c:pt>
                <c:pt idx="12">
                  <c:v>二层IP墙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19787.0</c:v>
                </c:pt>
                <c:pt idx="1">
                  <c:v>18961.0</c:v>
                </c:pt>
                <c:pt idx="2">
                  <c:v>41590.0</c:v>
                </c:pt>
                <c:pt idx="3">
                  <c:v>22410.0</c:v>
                </c:pt>
                <c:pt idx="4">
                  <c:v>18813.0</c:v>
                </c:pt>
                <c:pt idx="5">
                  <c:v>20388.0</c:v>
                </c:pt>
                <c:pt idx="6">
                  <c:v>20768.0</c:v>
                </c:pt>
                <c:pt idx="7">
                  <c:v>14226.0</c:v>
                </c:pt>
                <c:pt idx="8">
                  <c:v>25187.0</c:v>
                </c:pt>
                <c:pt idx="9">
                  <c:v>24614.0</c:v>
                </c:pt>
                <c:pt idx="10">
                  <c:v>9972.0</c:v>
                </c:pt>
                <c:pt idx="11">
                  <c:v>2480.0</c:v>
                </c:pt>
                <c:pt idx="12">
                  <c:v>4998.0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女性顾客</c:v>
                </c:pt>
              </c:strCache>
            </c:strRef>
          </c:tx>
          <c:cat>
            <c:strRef>
              <c:f>Sheet1!$A$2:$A$14</c:f>
              <c:strCache>
                <c:ptCount val="13"/>
                <c:pt idx="0">
                  <c:v>L7 Babyblue（白）</c:v>
                </c:pt>
                <c:pt idx="1">
                  <c:v>L9 绿色（橙）</c:v>
                </c:pt>
                <c:pt idx="2">
                  <c:v>观众区</c:v>
                </c:pt>
                <c:pt idx="3">
                  <c:v>I8 银色（灰）</c:v>
                </c:pt>
                <c:pt idx="4">
                  <c:v>接待台</c:v>
                </c:pt>
                <c:pt idx="5">
                  <c:v>MEGA 大象灰（棕）</c:v>
                </c:pt>
                <c:pt idx="6">
                  <c:v>I8 小象灰（白）</c:v>
                </c:pt>
                <c:pt idx="7">
                  <c:v>舞台</c:v>
                </c:pt>
                <c:pt idx="8">
                  <c:v>L8 黑色（黑）</c:v>
                </c:pt>
                <c:pt idx="9">
                  <c:v>L6 天青色（白）</c:v>
                </c:pt>
                <c:pt idx="10">
                  <c:v>一层IP墙</c:v>
                </c:pt>
                <c:pt idx="11">
                  <c:v>一层楼梯入口</c:v>
                </c:pt>
                <c:pt idx="12">
                  <c:v>二层IP墙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6384.0</c:v>
                </c:pt>
                <c:pt idx="1">
                  <c:v>7654.0</c:v>
                </c:pt>
                <c:pt idx="2">
                  <c:v>16083.0</c:v>
                </c:pt>
                <c:pt idx="3">
                  <c:v>8478.0</c:v>
                </c:pt>
                <c:pt idx="4">
                  <c:v>8167.0</c:v>
                </c:pt>
                <c:pt idx="5">
                  <c:v>7891.0</c:v>
                </c:pt>
                <c:pt idx="6">
                  <c:v>6412.0</c:v>
                </c:pt>
                <c:pt idx="7">
                  <c:v>5524.0</c:v>
                </c:pt>
                <c:pt idx="8">
                  <c:v>9127.0</c:v>
                </c:pt>
                <c:pt idx="9">
                  <c:v>8263.0</c:v>
                </c:pt>
                <c:pt idx="10">
                  <c:v>3564.0</c:v>
                </c:pt>
                <c:pt idx="11">
                  <c:v>1060.0</c:v>
                </c:pt>
                <c:pt idx="12">
                  <c:v>1060.0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各区域顾客年龄对比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少年</c:v>
                </c:pt>
              </c:strCache>
            </c:strRef>
          </c:tx>
          <c:cat>
            <c:strRef>
              <c:f>Sheet1!$A$2:$A$14</c:f>
              <c:strCache>
                <c:ptCount val="13"/>
                <c:pt idx="0">
                  <c:v>L7 Babyblue（白）</c:v>
                </c:pt>
                <c:pt idx="1">
                  <c:v>L9 绿色（橙）</c:v>
                </c:pt>
                <c:pt idx="2">
                  <c:v>观众区</c:v>
                </c:pt>
                <c:pt idx="3">
                  <c:v>I8 银色（灰）</c:v>
                </c:pt>
                <c:pt idx="4">
                  <c:v>接待台</c:v>
                </c:pt>
                <c:pt idx="5">
                  <c:v>MEGA 大象灰（棕）</c:v>
                </c:pt>
                <c:pt idx="6">
                  <c:v>I8 小象灰（白）</c:v>
                </c:pt>
                <c:pt idx="7">
                  <c:v>舞台</c:v>
                </c:pt>
                <c:pt idx="8">
                  <c:v>L8 黑色（黑）</c:v>
                </c:pt>
                <c:pt idx="9">
                  <c:v>L6 天青色（白）</c:v>
                </c:pt>
                <c:pt idx="10">
                  <c:v>一层IP墙</c:v>
                </c:pt>
                <c:pt idx="11">
                  <c:v>一层楼梯入口</c:v>
                </c:pt>
                <c:pt idx="12">
                  <c:v>二层IP墙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13627.0</c:v>
                </c:pt>
                <c:pt idx="1">
                  <c:v>13223.0</c:v>
                </c:pt>
                <c:pt idx="2">
                  <c:v>30041.0</c:v>
                </c:pt>
                <c:pt idx="3">
                  <c:v>16880.0</c:v>
                </c:pt>
                <c:pt idx="4">
                  <c:v>13926.0</c:v>
                </c:pt>
                <c:pt idx="5">
                  <c:v>15296.0</c:v>
                </c:pt>
                <c:pt idx="6">
                  <c:v>14234.0</c:v>
                </c:pt>
                <c:pt idx="7">
                  <c:v>10009.0</c:v>
                </c:pt>
                <c:pt idx="8">
                  <c:v>16973.0</c:v>
                </c:pt>
                <c:pt idx="9">
                  <c:v>16956.0</c:v>
                </c:pt>
                <c:pt idx="10">
                  <c:v>4894.0</c:v>
                </c:pt>
                <c:pt idx="11">
                  <c:v>1228.0</c:v>
                </c:pt>
                <c:pt idx="12">
                  <c:v>1450.0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青年</c:v>
                </c:pt>
              </c:strCache>
            </c:strRef>
          </c:tx>
          <c:cat>
            <c:strRef>
              <c:f>Sheet1!$A$2:$A$14</c:f>
              <c:strCache>
                <c:ptCount val="13"/>
                <c:pt idx="0">
                  <c:v>L7 Babyblue（白）</c:v>
                </c:pt>
                <c:pt idx="1">
                  <c:v>L9 绿色（橙）</c:v>
                </c:pt>
                <c:pt idx="2">
                  <c:v>观众区</c:v>
                </c:pt>
                <c:pt idx="3">
                  <c:v>I8 银色（灰）</c:v>
                </c:pt>
                <c:pt idx="4">
                  <c:v>接待台</c:v>
                </c:pt>
                <c:pt idx="5">
                  <c:v>MEGA 大象灰（棕）</c:v>
                </c:pt>
                <c:pt idx="6">
                  <c:v>I8 小象灰（白）</c:v>
                </c:pt>
                <c:pt idx="7">
                  <c:v>舞台</c:v>
                </c:pt>
                <c:pt idx="8">
                  <c:v>L8 黑色（黑）</c:v>
                </c:pt>
                <c:pt idx="9">
                  <c:v>L6 天青色（白）</c:v>
                </c:pt>
                <c:pt idx="10">
                  <c:v>一层IP墙</c:v>
                </c:pt>
                <c:pt idx="11">
                  <c:v>一层楼梯入口</c:v>
                </c:pt>
                <c:pt idx="12">
                  <c:v>二层IP墙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7015.0</c:v>
                </c:pt>
                <c:pt idx="1">
                  <c:v>9999.0</c:v>
                </c:pt>
                <c:pt idx="2">
                  <c:v>17032.0</c:v>
                </c:pt>
                <c:pt idx="3">
                  <c:v>9058.0</c:v>
                </c:pt>
                <c:pt idx="4">
                  <c:v>9243.0</c:v>
                </c:pt>
                <c:pt idx="5">
                  <c:v>9883.0</c:v>
                </c:pt>
                <c:pt idx="6">
                  <c:v>9880.0</c:v>
                </c:pt>
                <c:pt idx="7">
                  <c:v>7353.0</c:v>
                </c:pt>
                <c:pt idx="8">
                  <c:v>10901.0</c:v>
                </c:pt>
                <c:pt idx="9">
                  <c:v>12301.0</c:v>
                </c:pt>
                <c:pt idx="10">
                  <c:v>8102.0</c:v>
                </c:pt>
                <c:pt idx="11">
                  <c:v>1996.0</c:v>
                </c:pt>
                <c:pt idx="12">
                  <c:v>4475.0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中年</c:v>
                </c:pt>
              </c:strCache>
            </c:strRef>
          </c:tx>
          <c:cat>
            <c:strRef>
              <c:f>Sheet1!$A$2:$A$14</c:f>
              <c:strCache>
                <c:ptCount val="13"/>
                <c:pt idx="0">
                  <c:v>L7 Babyblue（白）</c:v>
                </c:pt>
                <c:pt idx="1">
                  <c:v>L9 绿色（橙）</c:v>
                </c:pt>
                <c:pt idx="2">
                  <c:v>观众区</c:v>
                </c:pt>
                <c:pt idx="3">
                  <c:v>I8 银色（灰）</c:v>
                </c:pt>
                <c:pt idx="4">
                  <c:v>接待台</c:v>
                </c:pt>
                <c:pt idx="5">
                  <c:v>MEGA 大象灰（棕）</c:v>
                </c:pt>
                <c:pt idx="6">
                  <c:v>I8 小象灰（白）</c:v>
                </c:pt>
                <c:pt idx="7">
                  <c:v>舞台</c:v>
                </c:pt>
                <c:pt idx="8">
                  <c:v>L8 黑色（黑）</c:v>
                </c:pt>
                <c:pt idx="9">
                  <c:v>L6 天青色（白）</c:v>
                </c:pt>
                <c:pt idx="10">
                  <c:v>一层IP墙</c:v>
                </c:pt>
                <c:pt idx="11">
                  <c:v>一层楼梯入口</c:v>
                </c:pt>
                <c:pt idx="12">
                  <c:v>二层IP墙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380.0</c:v>
                </c:pt>
                <c:pt idx="1">
                  <c:v>744.0</c:v>
                </c:pt>
                <c:pt idx="2">
                  <c:v>729.0</c:v>
                </c:pt>
                <c:pt idx="3">
                  <c:v>336.0</c:v>
                </c:pt>
                <c:pt idx="4">
                  <c:v>718.0</c:v>
                </c:pt>
                <c:pt idx="5">
                  <c:v>526.0</c:v>
                </c:pt>
                <c:pt idx="6">
                  <c:v>674.0</c:v>
                </c:pt>
                <c:pt idx="7">
                  <c:v>361.0</c:v>
                </c:pt>
                <c:pt idx="8">
                  <c:v>1272.0</c:v>
                </c:pt>
                <c:pt idx="9">
                  <c:v>535.0</c:v>
                </c:pt>
                <c:pt idx="10">
                  <c:v>528.0</c:v>
                </c:pt>
                <c:pt idx="11">
                  <c:v>310.0</c:v>
                </c:pt>
                <c:pt idx="12">
                  <c:v>121.0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访客游逛区域数量统计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11492</c:v>
                </c:pt>
                <c:pt idx="1">
                  <c:v>6845</c:v>
                </c:pt>
                <c:pt idx="2">
                  <c:v>5207</c:v>
                </c:pt>
                <c:pt idx="3">
                  <c:v>4221</c:v>
                </c:pt>
                <c:pt idx="4">
                  <c:v>3426</c:v>
                </c:pt>
                <c:pt idx="5">
                  <c:v>2820</c:v>
                </c:pt>
                <c:pt idx="6">
                  <c:v>2228</c:v>
                </c:pt>
                <c:pt idx="7">
                  <c:v>1686</c:v>
                </c:pt>
                <c:pt idx="8">
                  <c:v>1224</c:v>
                </c:pt>
                <c:pt idx="9">
                  <c:v>684</c:v>
                </c:pt>
                <c:pt idx="10">
                  <c:v>120</c:v>
                </c:pt>
                <c:pt idx="11">
                  <c:v>1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title>
      <c:tx>
        <c:rich>
          <a:bodyPr/>
          <a:lstStyle/>
          <a:p>
            <a:r>
              <a:t>展台漏斗重复访客比例</a:t>
            </a:r>
          </a:p>
        </c:rich>
      </c:tx>
      <c:layout/>
      <c:overlay val="0"/>
    </c:title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单次访问</c:v>
                </c:pt>
                <c:pt idx="1">
                  <c:v>多次访问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11492</c:v>
                </c:pt>
                <c:pt idx="1">
                  <c:v>28462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Chart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展台访问次数分布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4+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11492</c:v>
                </c:pt>
                <c:pt idx="1">
                  <c:v>6845</c:v>
                </c:pt>
                <c:pt idx="2">
                  <c:v>5207</c:v>
                </c:pt>
                <c:pt idx="3">
                  <c:v>4221</c:v>
                </c:pt>
                <c:pt idx="4">
                  <c:v>12189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访客轨迹(去了多少区域)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11492</c:v>
                </c:pt>
                <c:pt idx="1">
                  <c:v>6845</c:v>
                </c:pt>
                <c:pt idx="2">
                  <c:v>5207</c:v>
                </c:pt>
                <c:pt idx="3">
                  <c:v>4221</c:v>
                </c:pt>
                <c:pt idx="4">
                  <c:v>3426</c:v>
                </c:pt>
                <c:pt idx="5">
                  <c:v>2820</c:v>
                </c:pt>
                <c:pt idx="6">
                  <c:v>2228</c:v>
                </c:pt>
                <c:pt idx="7">
                  <c:v>1686</c:v>
                </c:pt>
                <c:pt idx="8">
                  <c:v>1224</c:v>
                </c:pt>
                <c:pt idx="9">
                  <c:v>684</c:v>
                </c:pt>
                <c:pt idx="10">
                  <c:v>120</c:v>
                </c:pt>
                <c:pt idx="11">
                  <c:v>1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Relationship Id="rId3" Type="http://schemas.openxmlformats.org/officeDocument/2006/relationships/chart" Target="../charts/chart7.xml"/><Relationship Id="rId4" Type="http://schemas.openxmlformats.org/officeDocument/2006/relationships/chart" Target="../charts/chart8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2025理想成都车展（媒体日） 展会报告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2025-08-24 - 2025-09-07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548640"/>
          <a:ext cx="8229600" cy="2743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3474720"/>
          <a:ext cx="8229600" cy="27432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观众热情高涨，区域人气爆棚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本次展会观众区人气爆棚，吸引超6万男女观众；L7 Babyblue和L9 绿色展区男性观众超1.9万，女性观众亦达数千；舞台区男性观众超1.4万，女性观众超5千，彰显活动魅力；一层IP墙和二层IP墙虽面积较小，但依然吸引众多观众驻足，展会整体互动性强，观众参与度高。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多元观众齐聚，青春活力爆棚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本次展会吸引逾6万观众，其中少年群体占比最高，达3.6万人，彰显青春活力。青年观众亦超2.5万人，展现年轻市场潜力。特别区域如L7 Babyblue和L9 绿色区域人气爆棚，少年观众分别达1.36万和1.32万。舞台区少年观众破万，接待台青年观众近万，数据亮点纷呈，展会魅力四射。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区域游逛热度分布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区域游逛热度显著，超万人游逛1-3个区域，其中游逛1个区域的人数高达11492人，游逛2个和3个区域的人数分别为6845人和5207人，显示出高参与度。游逛4-6个区域的人数逐渐递减，但仍有数千人积极参与，游逛7个及以上区域的人数虽少，但仍有120人游逛了10个区域，1人游逛了全部12个区域，体现了展会的深度吸引力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457200" y="3840480"/>
          <a:ext cx="7315200" cy="3200400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flow_tree_fix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40080"/>
            <a:ext cx="82296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客流流向趋势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