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_rels/chart8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进客流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进客流</c:v>
                </c:pt>
              </c:strCache>
            </c:strRef>
          </c:tx>
          <c:cat>
            <c:strRef>
              <c:f>Sheet1!$A$2:$A$15</c:f>
              <c:strCache>
                <c:ptCount val="14"/>
                <c:pt idx="0">
                  <c:v>LS6（增）蓝</c:v>
                </c:pt>
                <c:pt idx="1">
                  <c:v>L6黑</c:v>
                </c:pt>
                <c:pt idx="2">
                  <c:v>LS6（增）银</c:v>
                </c:pt>
                <c:pt idx="3">
                  <c:v>L6红</c:v>
                </c:pt>
                <c:pt idx="4">
                  <c:v>LS6茶</c:v>
                </c:pt>
                <c:pt idx="5">
                  <c:v>L6紫</c:v>
                </c:pt>
                <c:pt idx="6">
                  <c:v>猫猫车</c:v>
                </c:pt>
                <c:pt idx="7">
                  <c:v>L6茶</c:v>
                </c:pt>
                <c:pt idx="8">
                  <c:v>LS6红</c:v>
                </c:pt>
                <c:pt idx="9">
                  <c:v>LS6蓝</c:v>
                </c:pt>
                <c:pt idx="10">
                  <c:v>LS6（增）黑</c:v>
                </c:pt>
                <c:pt idx="11">
                  <c:v>LS6（增）白</c:v>
                </c:pt>
                <c:pt idx="12">
                  <c:v>LS7换新 茶</c:v>
                </c:pt>
                <c:pt idx="13">
                  <c:v>一层展示区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49638.0</c:v>
                </c:pt>
                <c:pt idx="1">
                  <c:v>104960.0</c:v>
                </c:pt>
                <c:pt idx="2">
                  <c:v>48858.0</c:v>
                </c:pt>
                <c:pt idx="3">
                  <c:v>48278.0</c:v>
                </c:pt>
                <c:pt idx="4">
                  <c:v>42156.0</c:v>
                </c:pt>
                <c:pt idx="5">
                  <c:v>37080.0</c:v>
                </c:pt>
                <c:pt idx="6">
                  <c:v>52435.0</c:v>
                </c:pt>
                <c:pt idx="7">
                  <c:v>29410.0</c:v>
                </c:pt>
                <c:pt idx="8">
                  <c:v>33012.0</c:v>
                </c:pt>
                <c:pt idx="9">
                  <c:v>21985.0</c:v>
                </c:pt>
                <c:pt idx="10">
                  <c:v>24000.0</c:v>
                </c:pt>
                <c:pt idx="11">
                  <c:v>37032.0</c:v>
                </c:pt>
                <c:pt idx="12">
                  <c:v>28834.0</c:v>
                </c:pt>
                <c:pt idx="13">
                  <c:v>45262.0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平均滞留分钟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平均滞留分钟</c:v>
                </c:pt>
              </c:strCache>
            </c:strRef>
          </c:tx>
          <c:marker>
            <c:symbol val="none"/>
          </c:marker>
          <c:cat>
            <c:strRef>
              <c:f>Sheet1!$A$2:$A$15</c:f>
              <c:strCache>
                <c:ptCount val="14"/>
                <c:pt idx="0">
                  <c:v>LS6（增）蓝</c:v>
                </c:pt>
                <c:pt idx="1">
                  <c:v>L6黑</c:v>
                </c:pt>
                <c:pt idx="2">
                  <c:v>LS6（增）银</c:v>
                </c:pt>
                <c:pt idx="3">
                  <c:v>L6红</c:v>
                </c:pt>
                <c:pt idx="4">
                  <c:v>LS6茶</c:v>
                </c:pt>
                <c:pt idx="5">
                  <c:v>L6紫</c:v>
                </c:pt>
                <c:pt idx="6">
                  <c:v>猫猫车</c:v>
                </c:pt>
                <c:pt idx="7">
                  <c:v>L6茶</c:v>
                </c:pt>
                <c:pt idx="8">
                  <c:v>LS6红</c:v>
                </c:pt>
                <c:pt idx="9">
                  <c:v>LS6蓝</c:v>
                </c:pt>
                <c:pt idx="10">
                  <c:v>LS6（增）黑</c:v>
                </c:pt>
                <c:pt idx="11">
                  <c:v>LS6（增）白</c:v>
                </c:pt>
                <c:pt idx="12">
                  <c:v>LS7换新 茶</c:v>
                </c:pt>
                <c:pt idx="13">
                  <c:v>一层展示区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1.95882215</c:v>
                </c:pt>
                <c:pt idx="1">
                  <c:v>1.4819441</c:v>
                </c:pt>
                <c:pt idx="2">
                  <c:v>1.87324838</c:v>
                </c:pt>
                <c:pt idx="3">
                  <c:v>1.96525338</c:v>
                </c:pt>
                <c:pt idx="4">
                  <c:v>1.96629565</c:v>
                </c:pt>
                <c:pt idx="5">
                  <c:v>1.78918559</c:v>
                </c:pt>
                <c:pt idx="6">
                  <c:v>2.26859987</c:v>
                </c:pt>
                <c:pt idx="7">
                  <c:v>1.74186887</c:v>
                </c:pt>
                <c:pt idx="8">
                  <c:v>1.81720922</c:v>
                </c:pt>
                <c:pt idx="9">
                  <c:v>1.63410421</c:v>
                </c:pt>
                <c:pt idx="10">
                  <c:v>1.71556869</c:v>
                </c:pt>
                <c:pt idx="11">
                  <c:v>1.87574687</c:v>
                </c:pt>
                <c:pt idx="12">
                  <c:v>1.66944348</c:v>
                </c:pt>
                <c:pt idx="13">
                  <c:v>2.1049112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各区域男女顾客数量对比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男性顾客</c:v>
                </c:pt>
              </c:strCache>
            </c:strRef>
          </c:tx>
          <c:cat>
            <c:strRef>
              <c:f>Sheet1!$A$2:$A$15</c:f>
              <c:strCache>
                <c:ptCount val="14"/>
                <c:pt idx="0">
                  <c:v>LS6（增）蓝</c:v>
                </c:pt>
                <c:pt idx="1">
                  <c:v>L6黑</c:v>
                </c:pt>
                <c:pt idx="2">
                  <c:v>LS6（增）银</c:v>
                </c:pt>
                <c:pt idx="3">
                  <c:v>L6红</c:v>
                </c:pt>
                <c:pt idx="4">
                  <c:v>LS6茶</c:v>
                </c:pt>
                <c:pt idx="5">
                  <c:v>L6紫</c:v>
                </c:pt>
                <c:pt idx="6">
                  <c:v>猫猫车</c:v>
                </c:pt>
                <c:pt idx="7">
                  <c:v>L6茶</c:v>
                </c:pt>
                <c:pt idx="8">
                  <c:v>LS6红</c:v>
                </c:pt>
                <c:pt idx="9">
                  <c:v>LS6蓝</c:v>
                </c:pt>
                <c:pt idx="10">
                  <c:v>LS6（增）黑</c:v>
                </c:pt>
                <c:pt idx="11">
                  <c:v>LS6（增）白</c:v>
                </c:pt>
                <c:pt idx="12">
                  <c:v>LS7换新 茶</c:v>
                </c:pt>
                <c:pt idx="13">
                  <c:v>一层展示区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21742.0</c:v>
                </c:pt>
                <c:pt idx="1">
                  <c:v>46982.0</c:v>
                </c:pt>
                <c:pt idx="2">
                  <c:v>21029.0</c:v>
                </c:pt>
                <c:pt idx="3">
                  <c:v>19717.0</c:v>
                </c:pt>
                <c:pt idx="4">
                  <c:v>15446.0</c:v>
                </c:pt>
                <c:pt idx="5">
                  <c:v>16514.0</c:v>
                </c:pt>
                <c:pt idx="6">
                  <c:v>16569.0</c:v>
                </c:pt>
                <c:pt idx="7">
                  <c:v>11582.0</c:v>
                </c:pt>
                <c:pt idx="8">
                  <c:v>13206.0</c:v>
                </c:pt>
                <c:pt idx="9">
                  <c:v>9366.0</c:v>
                </c:pt>
                <c:pt idx="10">
                  <c:v>11925.0</c:v>
                </c:pt>
                <c:pt idx="11">
                  <c:v>12948.0</c:v>
                </c:pt>
                <c:pt idx="12">
                  <c:v>12133.0</c:v>
                </c:pt>
                <c:pt idx="13">
                  <c:v>17648.0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女性顾客</c:v>
                </c:pt>
              </c:strCache>
            </c:strRef>
          </c:tx>
          <c:cat>
            <c:strRef>
              <c:f>Sheet1!$A$2:$A$15</c:f>
              <c:strCache>
                <c:ptCount val="14"/>
                <c:pt idx="0">
                  <c:v>LS6（增）蓝</c:v>
                </c:pt>
                <c:pt idx="1">
                  <c:v>L6黑</c:v>
                </c:pt>
                <c:pt idx="2">
                  <c:v>LS6（增）银</c:v>
                </c:pt>
                <c:pt idx="3">
                  <c:v>L6红</c:v>
                </c:pt>
                <c:pt idx="4">
                  <c:v>LS6茶</c:v>
                </c:pt>
                <c:pt idx="5">
                  <c:v>L6紫</c:v>
                </c:pt>
                <c:pt idx="6">
                  <c:v>猫猫车</c:v>
                </c:pt>
                <c:pt idx="7">
                  <c:v>L6茶</c:v>
                </c:pt>
                <c:pt idx="8">
                  <c:v>LS6红</c:v>
                </c:pt>
                <c:pt idx="9">
                  <c:v>LS6蓝</c:v>
                </c:pt>
                <c:pt idx="10">
                  <c:v>LS6（增）黑</c:v>
                </c:pt>
                <c:pt idx="11">
                  <c:v>LS6（增）白</c:v>
                </c:pt>
                <c:pt idx="12">
                  <c:v>LS7换新 茶</c:v>
                </c:pt>
                <c:pt idx="13">
                  <c:v>一层展示区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3779.0</c:v>
                </c:pt>
                <c:pt idx="1">
                  <c:v>8780.0</c:v>
                </c:pt>
                <c:pt idx="2">
                  <c:v>5575.0</c:v>
                </c:pt>
                <c:pt idx="3">
                  <c:v>5390.0</c:v>
                </c:pt>
                <c:pt idx="4">
                  <c:v>6925.0</c:v>
                </c:pt>
                <c:pt idx="5">
                  <c:v>5113.0</c:v>
                </c:pt>
                <c:pt idx="6">
                  <c:v>7424.0</c:v>
                </c:pt>
                <c:pt idx="7">
                  <c:v>5480.0</c:v>
                </c:pt>
                <c:pt idx="8">
                  <c:v>5686.0</c:v>
                </c:pt>
                <c:pt idx="9">
                  <c:v>4471.0</c:v>
                </c:pt>
                <c:pt idx="10">
                  <c:v>2207.0</c:v>
                </c:pt>
                <c:pt idx="11">
                  <c:v>7426.0</c:v>
                </c:pt>
                <c:pt idx="12">
                  <c:v>5063.0</c:v>
                </c:pt>
                <c:pt idx="13">
                  <c:v>4519.0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各区域顾客年龄对比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少年</c:v>
                </c:pt>
              </c:strCache>
            </c:strRef>
          </c:tx>
          <c:cat>
            <c:strRef>
              <c:f>Sheet1!$A$2:$A$15</c:f>
              <c:strCache>
                <c:ptCount val="14"/>
                <c:pt idx="0">
                  <c:v>LS6（增）蓝</c:v>
                </c:pt>
                <c:pt idx="1">
                  <c:v>L6黑</c:v>
                </c:pt>
                <c:pt idx="2">
                  <c:v>LS6（增）银</c:v>
                </c:pt>
                <c:pt idx="3">
                  <c:v>L6红</c:v>
                </c:pt>
                <c:pt idx="4">
                  <c:v>LS6茶</c:v>
                </c:pt>
                <c:pt idx="5">
                  <c:v>L6紫</c:v>
                </c:pt>
                <c:pt idx="6">
                  <c:v>猫猫车</c:v>
                </c:pt>
                <c:pt idx="7">
                  <c:v>L6茶</c:v>
                </c:pt>
                <c:pt idx="8">
                  <c:v>LS6红</c:v>
                </c:pt>
                <c:pt idx="9">
                  <c:v>LS6蓝</c:v>
                </c:pt>
                <c:pt idx="10">
                  <c:v>LS6（增）黑</c:v>
                </c:pt>
                <c:pt idx="11">
                  <c:v>LS6（增）白</c:v>
                </c:pt>
                <c:pt idx="12">
                  <c:v>LS7换新 茶</c:v>
                </c:pt>
                <c:pt idx="13">
                  <c:v>一层展示区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12088.0</c:v>
                </c:pt>
                <c:pt idx="1">
                  <c:v>36144.0</c:v>
                </c:pt>
                <c:pt idx="2">
                  <c:v>14181.0</c:v>
                </c:pt>
                <c:pt idx="3">
                  <c:v>11454.0</c:v>
                </c:pt>
                <c:pt idx="4">
                  <c:v>11298.0</c:v>
                </c:pt>
                <c:pt idx="5">
                  <c:v>10259.0</c:v>
                </c:pt>
                <c:pt idx="6">
                  <c:v>11552.0</c:v>
                </c:pt>
                <c:pt idx="7">
                  <c:v>9134.0</c:v>
                </c:pt>
                <c:pt idx="8">
                  <c:v>10030.0</c:v>
                </c:pt>
                <c:pt idx="9">
                  <c:v>6768.0</c:v>
                </c:pt>
                <c:pt idx="10">
                  <c:v>7913.0</c:v>
                </c:pt>
                <c:pt idx="11">
                  <c:v>10667.0</c:v>
                </c:pt>
                <c:pt idx="12">
                  <c:v>7727.0</c:v>
                </c:pt>
                <c:pt idx="13">
                  <c:v>11480.0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青年</c:v>
                </c:pt>
              </c:strCache>
            </c:strRef>
          </c:tx>
          <c:cat>
            <c:strRef>
              <c:f>Sheet1!$A$2:$A$15</c:f>
              <c:strCache>
                <c:ptCount val="14"/>
                <c:pt idx="0">
                  <c:v>LS6（增）蓝</c:v>
                </c:pt>
                <c:pt idx="1">
                  <c:v>L6黑</c:v>
                </c:pt>
                <c:pt idx="2">
                  <c:v>LS6（增）银</c:v>
                </c:pt>
                <c:pt idx="3">
                  <c:v>L6红</c:v>
                </c:pt>
                <c:pt idx="4">
                  <c:v>LS6茶</c:v>
                </c:pt>
                <c:pt idx="5">
                  <c:v>L6紫</c:v>
                </c:pt>
                <c:pt idx="6">
                  <c:v>猫猫车</c:v>
                </c:pt>
                <c:pt idx="7">
                  <c:v>L6茶</c:v>
                </c:pt>
                <c:pt idx="8">
                  <c:v>LS6红</c:v>
                </c:pt>
                <c:pt idx="9">
                  <c:v>LS6蓝</c:v>
                </c:pt>
                <c:pt idx="10">
                  <c:v>LS6（增）黑</c:v>
                </c:pt>
                <c:pt idx="11">
                  <c:v>LS6（增）白</c:v>
                </c:pt>
                <c:pt idx="12">
                  <c:v>LS7换新 茶</c:v>
                </c:pt>
                <c:pt idx="13">
                  <c:v>一层展示区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10189.0</c:v>
                </c:pt>
                <c:pt idx="1">
                  <c:v>12133.0</c:v>
                </c:pt>
                <c:pt idx="2">
                  <c:v>6267.0</c:v>
                </c:pt>
                <c:pt idx="3">
                  <c:v>4899.0</c:v>
                </c:pt>
                <c:pt idx="4">
                  <c:v>4529.0</c:v>
                </c:pt>
                <c:pt idx="5">
                  <c:v>5567.0</c:v>
                </c:pt>
                <c:pt idx="6">
                  <c:v>7219.0</c:v>
                </c:pt>
                <c:pt idx="7">
                  <c:v>3664.0</c:v>
                </c:pt>
                <c:pt idx="8">
                  <c:v>5111.0</c:v>
                </c:pt>
                <c:pt idx="9">
                  <c:v>4751.0</c:v>
                </c:pt>
                <c:pt idx="10">
                  <c:v>2799.0</c:v>
                </c:pt>
                <c:pt idx="11">
                  <c:v>6051.0</c:v>
                </c:pt>
                <c:pt idx="12">
                  <c:v>6447.0</c:v>
                </c:pt>
                <c:pt idx="13">
                  <c:v>5189.0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中年</c:v>
                </c:pt>
              </c:strCache>
            </c:strRef>
          </c:tx>
          <c:cat>
            <c:strRef>
              <c:f>Sheet1!$A$2:$A$15</c:f>
              <c:strCache>
                <c:ptCount val="14"/>
                <c:pt idx="0">
                  <c:v>LS6（增）蓝</c:v>
                </c:pt>
                <c:pt idx="1">
                  <c:v>L6黑</c:v>
                </c:pt>
                <c:pt idx="2">
                  <c:v>LS6（增）银</c:v>
                </c:pt>
                <c:pt idx="3">
                  <c:v>L6红</c:v>
                </c:pt>
                <c:pt idx="4">
                  <c:v>LS6茶</c:v>
                </c:pt>
                <c:pt idx="5">
                  <c:v>L6紫</c:v>
                </c:pt>
                <c:pt idx="6">
                  <c:v>猫猫车</c:v>
                </c:pt>
                <c:pt idx="7">
                  <c:v>L6茶</c:v>
                </c:pt>
                <c:pt idx="8">
                  <c:v>LS6红</c:v>
                </c:pt>
                <c:pt idx="9">
                  <c:v>LS6蓝</c:v>
                </c:pt>
                <c:pt idx="10">
                  <c:v>LS6（增）黑</c:v>
                </c:pt>
                <c:pt idx="11">
                  <c:v>LS6（增）白</c:v>
                </c:pt>
                <c:pt idx="12">
                  <c:v>LS7换新 茶</c:v>
                </c:pt>
                <c:pt idx="13">
                  <c:v>一层展示区</c:v>
                </c:pt>
              </c:strCache>
            </c:strRef>
          </c:cat>
          <c:val>
            <c:numRef>
              <c:f>Sheet1!$D$2:$D$15</c:f>
              <c:numCache>
                <c:formatCode>General</c:formatCode>
                <c:ptCount val="14"/>
                <c:pt idx="0">
                  <c:v>1058.0</c:v>
                </c:pt>
                <c:pt idx="1">
                  <c:v>800.0</c:v>
                </c:pt>
                <c:pt idx="2">
                  <c:v>330.0</c:v>
                </c:pt>
                <c:pt idx="3">
                  <c:v>291.0</c:v>
                </c:pt>
                <c:pt idx="4">
                  <c:v>189.0</c:v>
                </c:pt>
                <c:pt idx="5">
                  <c:v>293.0</c:v>
                </c:pt>
                <c:pt idx="6">
                  <c:v>302.0</c:v>
                </c:pt>
                <c:pt idx="7">
                  <c:v>111.0</c:v>
                </c:pt>
                <c:pt idx="8">
                  <c:v>240.0</c:v>
                </c:pt>
                <c:pt idx="9">
                  <c:v>283.0</c:v>
                </c:pt>
                <c:pt idx="10">
                  <c:v>291.0</c:v>
                </c:pt>
                <c:pt idx="11">
                  <c:v>184.0</c:v>
                </c:pt>
                <c:pt idx="12">
                  <c:v>216.0</c:v>
                </c:pt>
                <c:pt idx="13">
                  <c:v>489.0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访客游逛区域数量统计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Sheet1!$A$2:$A$15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12632</c:v>
                </c:pt>
                <c:pt idx="1">
                  <c:v>9668</c:v>
                </c:pt>
                <c:pt idx="2">
                  <c:v>7055</c:v>
                </c:pt>
                <c:pt idx="3">
                  <c:v>4904</c:v>
                </c:pt>
                <c:pt idx="4">
                  <c:v>3810</c:v>
                </c:pt>
                <c:pt idx="5">
                  <c:v>3029</c:v>
                </c:pt>
                <c:pt idx="6">
                  <c:v>2569</c:v>
                </c:pt>
                <c:pt idx="7">
                  <c:v>1952</c:v>
                </c:pt>
                <c:pt idx="8">
                  <c:v>1653</c:v>
                </c:pt>
                <c:pt idx="9">
                  <c:v>1398</c:v>
                </c:pt>
                <c:pt idx="10">
                  <c:v>1097</c:v>
                </c:pt>
                <c:pt idx="11">
                  <c:v>840</c:v>
                </c:pt>
                <c:pt idx="12">
                  <c:v>500</c:v>
                </c:pt>
                <c:pt idx="13">
                  <c:v>289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title>
      <c:tx>
        <c:rich>
          <a:bodyPr/>
          <a:lstStyle/>
          <a:p>
            <a:r>
              <a:t>展台漏斗重复访客比例</a:t>
            </a:r>
          </a:p>
        </c:rich>
      </c:tx>
      <c:layout/>
      <c:overlay val="0"/>
    </c:title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单次访问</c:v>
                </c:pt>
                <c:pt idx="1">
                  <c:v>多次访问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12632</c:v>
                </c:pt>
                <c:pt idx="1">
                  <c:v>38764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Chart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展台访问次数分布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4+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12632</c:v>
                </c:pt>
                <c:pt idx="1">
                  <c:v>9668</c:v>
                </c:pt>
                <c:pt idx="2">
                  <c:v>7055</c:v>
                </c:pt>
                <c:pt idx="3">
                  <c:v>4904</c:v>
                </c:pt>
                <c:pt idx="4">
                  <c:v>17137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访客轨迹(去了多少区域)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Sheet1!$A$2:$A$15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12632</c:v>
                </c:pt>
                <c:pt idx="1">
                  <c:v>9668</c:v>
                </c:pt>
                <c:pt idx="2">
                  <c:v>7055</c:v>
                </c:pt>
                <c:pt idx="3">
                  <c:v>4904</c:v>
                </c:pt>
                <c:pt idx="4">
                  <c:v>3810</c:v>
                </c:pt>
                <c:pt idx="5">
                  <c:v>3029</c:v>
                </c:pt>
                <c:pt idx="6">
                  <c:v>2569</c:v>
                </c:pt>
                <c:pt idx="7">
                  <c:v>1952</c:v>
                </c:pt>
                <c:pt idx="8">
                  <c:v>1653</c:v>
                </c:pt>
                <c:pt idx="9">
                  <c:v>1398</c:v>
                </c:pt>
                <c:pt idx="10">
                  <c:v>1097</c:v>
                </c:pt>
                <c:pt idx="11">
                  <c:v>840</c:v>
                </c:pt>
                <c:pt idx="12">
                  <c:v>500</c:v>
                </c:pt>
                <c:pt idx="13">
                  <c:v>289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Relationship Id="rId3" Type="http://schemas.openxmlformats.org/officeDocument/2006/relationships/chart" Target="../charts/chart7.xml"/><Relationship Id="rId4" Type="http://schemas.openxmlformats.org/officeDocument/2006/relationships/chart" Target="../charts/chart8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2025智己成都车展（公众日） 展会报告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2025-08-30 - 2025-09-07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548640"/>
          <a:ext cx="8229600" cy="2743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3474720"/>
          <a:ext cx="8229600" cy="27432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多元区域高人气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各区域人气爆棚，L6黑区男性顾客高达46982人，女性顾客8780人，彰显超高吸引力。LS6（增）系列多色区域均表现亮眼，男性顾客稳定在2万以上。猫猫车区域男女顾客均衡，分别达16569人和7424人。一层展示区综合人气强劲，男女顾客总计22167人，充分展现展会多元魅力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多年龄段高参与度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各区域人气爆棚，LS6（增）蓝区域少年人数高达12088人，L6黑区域青年人数达12133人，中年观众在LS7换新茶区域也有显著参与，达489人。整体来看，展会吸引了大量不同年龄段的观众，展现了极高的吸引力和广泛的影响力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区域游逛热度分布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区域游逛热度显著，超1.2万人游逛1个区域，近万人游逛2个区域，游逛3个区域的人数达7055人，显示观众参与度高。随着区域增多，游逛人数递减，但仍有289人游逛全部13个区域，展现深度探索热情。数据揭示展会布局吸引力强，观众互动积极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57200" y="3840480"/>
          <a:ext cx="7315200" cy="320040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flow_tree_fix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40080"/>
            <a:ext cx="82296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客流流向趋势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