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_rels/chart8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8.xlsx"/></Relationships>
</file>

<file path=ppt/charts/_rels/chart9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展点吸引力(坪效)</a:t>
            </a:r>
          </a:p>
        </c:rich>
      </c:tx>
      <c:layout/>
      <c:overlay val="0"/>
    </c:title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区域集客力(展期人次/面积)</c:v>
                </c:pt>
              </c:strCache>
            </c:strRef>
          </c:tx>
          <c:marker>
            <c:symbol val="none"/>
          </c:marker>
          <c:cat>
            <c:strRef>
              <c:f>Sheet1!$A$2:$A$19</c:f>
              <c:strCache>
                <c:ptCount val="18"/>
                <c:pt idx="0">
                  <c:v>光与夜之恋</c:v>
                </c:pt>
                <c:pt idx="1">
                  <c:v>领奖区右</c:v>
                </c:pt>
                <c:pt idx="2">
                  <c:v>领奖区左</c:v>
                </c:pt>
                <c:pt idx="3">
                  <c:v>试玩区右</c:v>
                </c:pt>
                <c:pt idx="4">
                  <c:v>试玩区左</c:v>
                </c:pt>
                <c:pt idx="5">
                  <c:v>少女前线</c:v>
                </c:pt>
                <c:pt idx="6">
                  <c:v>诛仙</c:v>
                </c:pt>
                <c:pt idx="7">
                  <c:v>NBA</c:v>
                </c:pt>
                <c:pt idx="8">
                  <c:v>王者荣耀</c:v>
                </c:pt>
                <c:pt idx="9">
                  <c:v>舞台</c:v>
                </c:pt>
                <c:pt idx="10">
                  <c:v>植物大战僵尸</c:v>
                </c:pt>
                <c:pt idx="11">
                  <c:v>光夜x NBA</c:v>
                </c:pt>
                <c:pt idx="12">
                  <c:v>植物过道</c:v>
                </c:pt>
                <c:pt idx="13">
                  <c:v>体验区左</c:v>
                </c:pt>
                <c:pt idx="14">
                  <c:v>体验区中</c:v>
                </c:pt>
                <c:pt idx="15">
                  <c:v>体验区右</c:v>
                </c:pt>
                <c:pt idx="16">
                  <c:v>领奖区右过道</c:v>
                </c:pt>
                <c:pt idx="17">
                  <c:v>领奖区左过道</c:v>
                </c:pt>
              </c:strCache>
            </c: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288.3272727272727</c:v>
                </c:pt>
                <c:pt idx="1">
                  <c:v>198.07272727272726</c:v>
                </c:pt>
                <c:pt idx="2">
                  <c:v>258.09090909090907</c:v>
                </c:pt>
                <c:pt idx="3">
                  <c:v>702.3090909090909</c:v>
                </c:pt>
                <c:pt idx="4">
                  <c:v>868.6181818181818</c:v>
                </c:pt>
                <c:pt idx="5">
                  <c:v>344.5090909090909</c:v>
                </c:pt>
                <c:pt idx="6">
                  <c:v>358.2</c:v>
                </c:pt>
                <c:pt idx="7">
                  <c:v>404.09090909090907</c:v>
                </c:pt>
                <c:pt idx="8">
                  <c:v>388.03636363636366</c:v>
                </c:pt>
                <c:pt idx="9">
                  <c:v>140.52727272727273</c:v>
                </c:pt>
                <c:pt idx="10">
                  <c:v>509.4</c:v>
                </c:pt>
                <c:pt idx="11">
                  <c:v>545.6181818181818</c:v>
                </c:pt>
                <c:pt idx="12">
                  <c:v>611.0</c:v>
                </c:pt>
                <c:pt idx="13">
                  <c:v>374.8181818181818</c:v>
                </c:pt>
                <c:pt idx="14">
                  <c:v>373.8545454545455</c:v>
                </c:pt>
                <c:pt idx="15">
                  <c:v>492.1454545454545</c:v>
                </c:pt>
                <c:pt idx="16">
                  <c:v>357.8363636363636</c:v>
                </c:pt>
                <c:pt idx="17">
                  <c:v>310.90909090909093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crossAx val="2118791784"/>
        <c:crosses val="autoZero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进客流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进客流</c:v>
                </c:pt>
              </c:strCache>
            </c:strRef>
          </c:tx>
          <c:cat>
            <c:strRef>
              <c:f>Sheet1!$A$2:$A$19</c:f>
              <c:strCache>
                <c:ptCount val="18"/>
                <c:pt idx="0">
                  <c:v>光与夜之恋</c:v>
                </c:pt>
                <c:pt idx="1">
                  <c:v>领奖区右</c:v>
                </c:pt>
                <c:pt idx="2">
                  <c:v>领奖区左</c:v>
                </c:pt>
                <c:pt idx="3">
                  <c:v>试玩区右</c:v>
                </c:pt>
                <c:pt idx="4">
                  <c:v>试玩区左</c:v>
                </c:pt>
                <c:pt idx="5">
                  <c:v>少女前线</c:v>
                </c:pt>
                <c:pt idx="6">
                  <c:v>诛仙</c:v>
                </c:pt>
                <c:pt idx="7">
                  <c:v>NBA</c:v>
                </c:pt>
                <c:pt idx="8">
                  <c:v>王者荣耀</c:v>
                </c:pt>
                <c:pt idx="9">
                  <c:v>舞台</c:v>
                </c:pt>
                <c:pt idx="10">
                  <c:v>植物大战僵尸</c:v>
                </c:pt>
                <c:pt idx="11">
                  <c:v>光夜x NBA</c:v>
                </c:pt>
                <c:pt idx="12">
                  <c:v>植物过道</c:v>
                </c:pt>
                <c:pt idx="13">
                  <c:v>体验区左</c:v>
                </c:pt>
                <c:pt idx="14">
                  <c:v>体验区中</c:v>
                </c:pt>
                <c:pt idx="15">
                  <c:v>体验区右</c:v>
                </c:pt>
                <c:pt idx="16">
                  <c:v>领奖区右过道</c:v>
                </c:pt>
                <c:pt idx="17">
                  <c:v>领奖区左过道</c:v>
                </c:pt>
              </c:strCache>
            </c: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15858.0</c:v>
                </c:pt>
                <c:pt idx="1">
                  <c:v>10894.0</c:v>
                </c:pt>
                <c:pt idx="2">
                  <c:v>14195.0</c:v>
                </c:pt>
                <c:pt idx="3">
                  <c:v>38627.0</c:v>
                </c:pt>
                <c:pt idx="4">
                  <c:v>47774.0</c:v>
                </c:pt>
                <c:pt idx="5">
                  <c:v>18948.0</c:v>
                </c:pt>
                <c:pt idx="6">
                  <c:v>19701.0</c:v>
                </c:pt>
                <c:pt idx="7">
                  <c:v>22225.0</c:v>
                </c:pt>
                <c:pt idx="8">
                  <c:v>21342.0</c:v>
                </c:pt>
                <c:pt idx="9">
                  <c:v>7729.0</c:v>
                </c:pt>
                <c:pt idx="10">
                  <c:v>28017.0</c:v>
                </c:pt>
                <c:pt idx="11">
                  <c:v>30009.0</c:v>
                </c:pt>
                <c:pt idx="12">
                  <c:v>33605.0</c:v>
                </c:pt>
                <c:pt idx="13">
                  <c:v>20615.0</c:v>
                </c:pt>
                <c:pt idx="14">
                  <c:v>20562.0</c:v>
                </c:pt>
                <c:pt idx="15">
                  <c:v>27068.0</c:v>
                </c:pt>
                <c:pt idx="16">
                  <c:v>19681.0</c:v>
                </c:pt>
                <c:pt idx="17">
                  <c:v>17100.0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平均滞留分钟</a:t>
            </a:r>
          </a:p>
        </c:rich>
      </c:tx>
      <c:layout/>
      <c:overlay val="0"/>
    </c:title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平均滞留分钟</c:v>
                </c:pt>
              </c:strCache>
            </c:strRef>
          </c:tx>
          <c:marker>
            <c:symbol val="none"/>
          </c:marker>
          <c:cat>
            <c:strRef>
              <c:f>Sheet1!$A$2:$A$19</c:f>
              <c:strCache>
                <c:ptCount val="18"/>
                <c:pt idx="0">
                  <c:v>光与夜之恋</c:v>
                </c:pt>
                <c:pt idx="1">
                  <c:v>领奖区右</c:v>
                </c:pt>
                <c:pt idx="2">
                  <c:v>领奖区左</c:v>
                </c:pt>
                <c:pt idx="3">
                  <c:v>试玩区右</c:v>
                </c:pt>
                <c:pt idx="4">
                  <c:v>试玩区左</c:v>
                </c:pt>
                <c:pt idx="5">
                  <c:v>少女前线</c:v>
                </c:pt>
                <c:pt idx="6">
                  <c:v>诛仙</c:v>
                </c:pt>
                <c:pt idx="7">
                  <c:v>NBA</c:v>
                </c:pt>
                <c:pt idx="8">
                  <c:v>王者荣耀</c:v>
                </c:pt>
                <c:pt idx="9">
                  <c:v>舞台</c:v>
                </c:pt>
                <c:pt idx="10">
                  <c:v>植物大战僵尸</c:v>
                </c:pt>
                <c:pt idx="11">
                  <c:v>光夜x NBA</c:v>
                </c:pt>
                <c:pt idx="12">
                  <c:v>植物过道</c:v>
                </c:pt>
                <c:pt idx="13">
                  <c:v>体验区左</c:v>
                </c:pt>
                <c:pt idx="14">
                  <c:v>体验区中</c:v>
                </c:pt>
                <c:pt idx="15">
                  <c:v>体验区右</c:v>
                </c:pt>
                <c:pt idx="16">
                  <c:v>领奖区右过道</c:v>
                </c:pt>
                <c:pt idx="17">
                  <c:v>领奖区左过道</c:v>
                </c:pt>
              </c:strCache>
            </c: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2.31839511</c:v>
                </c:pt>
                <c:pt idx="1">
                  <c:v>2.54264446</c:v>
                </c:pt>
                <c:pt idx="2">
                  <c:v>1.97393087</c:v>
                </c:pt>
                <c:pt idx="3">
                  <c:v>2.38655494</c:v>
                </c:pt>
                <c:pt idx="4">
                  <c:v>2.42367788</c:v>
                </c:pt>
                <c:pt idx="5">
                  <c:v>2.42105239</c:v>
                </c:pt>
                <c:pt idx="6">
                  <c:v>1.90241366</c:v>
                </c:pt>
                <c:pt idx="7">
                  <c:v>1.96934524</c:v>
                </c:pt>
                <c:pt idx="8">
                  <c:v>2.30309133</c:v>
                </c:pt>
                <c:pt idx="9">
                  <c:v>2.53306559</c:v>
                </c:pt>
                <c:pt idx="10">
                  <c:v>2.42344902</c:v>
                </c:pt>
                <c:pt idx="11">
                  <c:v>2.4530147</c:v>
                </c:pt>
                <c:pt idx="12">
                  <c:v>2.56107553</c:v>
                </c:pt>
                <c:pt idx="13">
                  <c:v>2.05169932</c:v>
                </c:pt>
                <c:pt idx="14">
                  <c:v>2.01760208</c:v>
                </c:pt>
                <c:pt idx="15">
                  <c:v>2.14053584</c:v>
                </c:pt>
                <c:pt idx="16">
                  <c:v>2.09207599</c:v>
                </c:pt>
                <c:pt idx="17">
                  <c:v>2.00914394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crossAx val="2118791784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各区域男女顾客数量对比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男性顾客</c:v>
                </c:pt>
              </c:strCache>
            </c:strRef>
          </c:tx>
          <c:cat>
            <c:strRef>
              <c:f>Sheet1!$A$2:$A$19</c:f>
              <c:strCache>
                <c:ptCount val="18"/>
                <c:pt idx="0">
                  <c:v>光与夜之恋</c:v>
                </c:pt>
                <c:pt idx="1">
                  <c:v>领奖区右</c:v>
                </c:pt>
                <c:pt idx="2">
                  <c:v>领奖区左</c:v>
                </c:pt>
                <c:pt idx="3">
                  <c:v>试玩区右</c:v>
                </c:pt>
                <c:pt idx="4">
                  <c:v>试玩区左</c:v>
                </c:pt>
                <c:pt idx="5">
                  <c:v>少女前线</c:v>
                </c:pt>
                <c:pt idx="6">
                  <c:v>诛仙</c:v>
                </c:pt>
                <c:pt idx="7">
                  <c:v>NBA</c:v>
                </c:pt>
                <c:pt idx="8">
                  <c:v>王者荣耀</c:v>
                </c:pt>
                <c:pt idx="9">
                  <c:v>舞台</c:v>
                </c:pt>
                <c:pt idx="10">
                  <c:v>植物大战僵尸</c:v>
                </c:pt>
                <c:pt idx="11">
                  <c:v>光夜x NBA</c:v>
                </c:pt>
                <c:pt idx="12">
                  <c:v>植物过道</c:v>
                </c:pt>
                <c:pt idx="13">
                  <c:v>体验区左</c:v>
                </c:pt>
                <c:pt idx="14">
                  <c:v>体验区中</c:v>
                </c:pt>
                <c:pt idx="15">
                  <c:v>体验区右</c:v>
                </c:pt>
                <c:pt idx="16">
                  <c:v>领奖区右过道</c:v>
                </c:pt>
                <c:pt idx="17">
                  <c:v>领奖区左过道</c:v>
                </c:pt>
              </c:strCache>
            </c: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6384.0</c:v>
                </c:pt>
                <c:pt idx="1">
                  <c:v>5214.0</c:v>
                </c:pt>
                <c:pt idx="2">
                  <c:v>7522.0</c:v>
                </c:pt>
                <c:pt idx="3">
                  <c:v>13207.0</c:v>
                </c:pt>
                <c:pt idx="4">
                  <c:v>13427.0</c:v>
                </c:pt>
                <c:pt idx="5">
                  <c:v>6948.0</c:v>
                </c:pt>
                <c:pt idx="6">
                  <c:v>4859.0</c:v>
                </c:pt>
                <c:pt idx="7">
                  <c:v>6485.0</c:v>
                </c:pt>
                <c:pt idx="8">
                  <c:v>7133.0</c:v>
                </c:pt>
                <c:pt idx="9">
                  <c:v>4546.0</c:v>
                </c:pt>
                <c:pt idx="10">
                  <c:v>6404.0</c:v>
                </c:pt>
                <c:pt idx="11">
                  <c:v>10794.0</c:v>
                </c:pt>
                <c:pt idx="12">
                  <c:v>10873.0</c:v>
                </c:pt>
                <c:pt idx="13">
                  <c:v>6174.0</c:v>
                </c:pt>
                <c:pt idx="14">
                  <c:v>5858.0</c:v>
                </c:pt>
                <c:pt idx="15">
                  <c:v>6132.0</c:v>
                </c:pt>
                <c:pt idx="16">
                  <c:v>8174.0</c:v>
                </c:pt>
                <c:pt idx="17">
                  <c:v>7714.0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女性顾客</c:v>
                </c:pt>
              </c:strCache>
            </c:strRef>
          </c:tx>
          <c:cat>
            <c:strRef>
              <c:f>Sheet1!$A$2:$A$19</c:f>
              <c:strCache>
                <c:ptCount val="18"/>
                <c:pt idx="0">
                  <c:v>光与夜之恋</c:v>
                </c:pt>
                <c:pt idx="1">
                  <c:v>领奖区右</c:v>
                </c:pt>
                <c:pt idx="2">
                  <c:v>领奖区左</c:v>
                </c:pt>
                <c:pt idx="3">
                  <c:v>试玩区右</c:v>
                </c:pt>
                <c:pt idx="4">
                  <c:v>试玩区左</c:v>
                </c:pt>
                <c:pt idx="5">
                  <c:v>少女前线</c:v>
                </c:pt>
                <c:pt idx="6">
                  <c:v>诛仙</c:v>
                </c:pt>
                <c:pt idx="7">
                  <c:v>NBA</c:v>
                </c:pt>
                <c:pt idx="8">
                  <c:v>王者荣耀</c:v>
                </c:pt>
                <c:pt idx="9">
                  <c:v>舞台</c:v>
                </c:pt>
                <c:pt idx="10">
                  <c:v>植物大战僵尸</c:v>
                </c:pt>
                <c:pt idx="11">
                  <c:v>光夜x NBA</c:v>
                </c:pt>
                <c:pt idx="12">
                  <c:v>植物过道</c:v>
                </c:pt>
                <c:pt idx="13">
                  <c:v>体验区左</c:v>
                </c:pt>
                <c:pt idx="14">
                  <c:v>体验区中</c:v>
                </c:pt>
                <c:pt idx="15">
                  <c:v>体验区右</c:v>
                </c:pt>
                <c:pt idx="16">
                  <c:v>领奖区右过道</c:v>
                </c:pt>
                <c:pt idx="17">
                  <c:v>领奖区左过道</c:v>
                </c:pt>
              </c:strCache>
            </c:strRef>
          </c:cat>
          <c:val>
            <c:numRef>
              <c:f>Sheet1!$C$2:$C$19</c:f>
              <c:numCache>
                <c:formatCode>General</c:formatCode>
                <c:ptCount val="18"/>
                <c:pt idx="0">
                  <c:v>6566.0</c:v>
                </c:pt>
                <c:pt idx="1">
                  <c:v>3641.0</c:v>
                </c:pt>
                <c:pt idx="2">
                  <c:v>3858.0</c:v>
                </c:pt>
                <c:pt idx="3">
                  <c:v>8154.0</c:v>
                </c:pt>
                <c:pt idx="4">
                  <c:v>11243.0</c:v>
                </c:pt>
                <c:pt idx="5">
                  <c:v>7527.0</c:v>
                </c:pt>
                <c:pt idx="6">
                  <c:v>9262.0</c:v>
                </c:pt>
                <c:pt idx="7">
                  <c:v>8691.0</c:v>
                </c:pt>
                <c:pt idx="8">
                  <c:v>10966.0</c:v>
                </c:pt>
                <c:pt idx="9">
                  <c:v>2488.0</c:v>
                </c:pt>
                <c:pt idx="10">
                  <c:v>11230.0</c:v>
                </c:pt>
                <c:pt idx="11">
                  <c:v>8047.0</c:v>
                </c:pt>
                <c:pt idx="12">
                  <c:v>8956.0</c:v>
                </c:pt>
                <c:pt idx="13">
                  <c:v>9087.0</c:v>
                </c:pt>
                <c:pt idx="14">
                  <c:v>8877.0</c:v>
                </c:pt>
                <c:pt idx="15">
                  <c:v>10913.0</c:v>
                </c:pt>
                <c:pt idx="16">
                  <c:v>5670.0</c:v>
                </c:pt>
                <c:pt idx="17">
                  <c:v>5085.0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各区域顾客年龄对比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少年</c:v>
                </c:pt>
              </c:strCache>
            </c:strRef>
          </c:tx>
          <c:cat>
            <c:strRef>
              <c:f>Sheet1!$A$2:$A$19</c:f>
              <c:strCache>
                <c:ptCount val="18"/>
                <c:pt idx="0">
                  <c:v>光与夜之恋</c:v>
                </c:pt>
                <c:pt idx="1">
                  <c:v>领奖区右</c:v>
                </c:pt>
                <c:pt idx="2">
                  <c:v>领奖区左</c:v>
                </c:pt>
                <c:pt idx="3">
                  <c:v>试玩区右</c:v>
                </c:pt>
                <c:pt idx="4">
                  <c:v>试玩区左</c:v>
                </c:pt>
                <c:pt idx="5">
                  <c:v>少女前线</c:v>
                </c:pt>
                <c:pt idx="6">
                  <c:v>诛仙</c:v>
                </c:pt>
                <c:pt idx="7">
                  <c:v>NBA</c:v>
                </c:pt>
                <c:pt idx="8">
                  <c:v>王者荣耀</c:v>
                </c:pt>
                <c:pt idx="9">
                  <c:v>舞台</c:v>
                </c:pt>
                <c:pt idx="10">
                  <c:v>植物大战僵尸</c:v>
                </c:pt>
                <c:pt idx="11">
                  <c:v>光夜x NBA</c:v>
                </c:pt>
                <c:pt idx="12">
                  <c:v>植物过道</c:v>
                </c:pt>
                <c:pt idx="13">
                  <c:v>体验区左</c:v>
                </c:pt>
                <c:pt idx="14">
                  <c:v>体验区中</c:v>
                </c:pt>
                <c:pt idx="15">
                  <c:v>体验区右</c:v>
                </c:pt>
                <c:pt idx="16">
                  <c:v>领奖区右过道</c:v>
                </c:pt>
                <c:pt idx="17">
                  <c:v>领奖区左过道</c:v>
                </c:pt>
              </c:strCache>
            </c: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4855.0</c:v>
                </c:pt>
                <c:pt idx="1">
                  <c:v>3553.0</c:v>
                </c:pt>
                <c:pt idx="2">
                  <c:v>4178.0</c:v>
                </c:pt>
                <c:pt idx="3">
                  <c:v>6404.0</c:v>
                </c:pt>
                <c:pt idx="4">
                  <c:v>6915.0</c:v>
                </c:pt>
                <c:pt idx="5">
                  <c:v>4295.0</c:v>
                </c:pt>
                <c:pt idx="6">
                  <c:v>4735.0</c:v>
                </c:pt>
                <c:pt idx="7">
                  <c:v>4733.0</c:v>
                </c:pt>
                <c:pt idx="8">
                  <c:v>5761.0</c:v>
                </c:pt>
                <c:pt idx="9">
                  <c:v>2901.0</c:v>
                </c:pt>
                <c:pt idx="10">
                  <c:v>5810.0</c:v>
                </c:pt>
                <c:pt idx="11">
                  <c:v>5036.0</c:v>
                </c:pt>
                <c:pt idx="12">
                  <c:v>5373.0</c:v>
                </c:pt>
                <c:pt idx="13">
                  <c:v>4721.0</c:v>
                </c:pt>
                <c:pt idx="14">
                  <c:v>4235.0</c:v>
                </c:pt>
                <c:pt idx="15">
                  <c:v>4979.0</c:v>
                </c:pt>
                <c:pt idx="16">
                  <c:v>4960.0</c:v>
                </c:pt>
                <c:pt idx="17">
                  <c:v>3748.0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青年</c:v>
                </c:pt>
              </c:strCache>
            </c:strRef>
          </c:tx>
          <c:cat>
            <c:strRef>
              <c:f>Sheet1!$A$2:$A$19</c:f>
              <c:strCache>
                <c:ptCount val="18"/>
                <c:pt idx="0">
                  <c:v>光与夜之恋</c:v>
                </c:pt>
                <c:pt idx="1">
                  <c:v>领奖区右</c:v>
                </c:pt>
                <c:pt idx="2">
                  <c:v>领奖区左</c:v>
                </c:pt>
                <c:pt idx="3">
                  <c:v>试玩区右</c:v>
                </c:pt>
                <c:pt idx="4">
                  <c:v>试玩区左</c:v>
                </c:pt>
                <c:pt idx="5">
                  <c:v>少女前线</c:v>
                </c:pt>
                <c:pt idx="6">
                  <c:v>诛仙</c:v>
                </c:pt>
                <c:pt idx="7">
                  <c:v>NBA</c:v>
                </c:pt>
                <c:pt idx="8">
                  <c:v>王者荣耀</c:v>
                </c:pt>
                <c:pt idx="9">
                  <c:v>舞台</c:v>
                </c:pt>
                <c:pt idx="10">
                  <c:v>植物大战僵尸</c:v>
                </c:pt>
                <c:pt idx="11">
                  <c:v>光夜x NBA</c:v>
                </c:pt>
                <c:pt idx="12">
                  <c:v>植物过道</c:v>
                </c:pt>
                <c:pt idx="13">
                  <c:v>体验区左</c:v>
                </c:pt>
                <c:pt idx="14">
                  <c:v>体验区中</c:v>
                </c:pt>
                <c:pt idx="15">
                  <c:v>体验区右</c:v>
                </c:pt>
                <c:pt idx="16">
                  <c:v>领奖区右过道</c:v>
                </c:pt>
                <c:pt idx="17">
                  <c:v>领奖区左过道</c:v>
                </c:pt>
              </c:strCache>
            </c:strRef>
          </c:cat>
          <c:val>
            <c:numRef>
              <c:f>Sheet1!$C$2:$C$19</c:f>
              <c:numCache>
                <c:formatCode>General</c:formatCode>
                <c:ptCount val="18"/>
                <c:pt idx="0">
                  <c:v>1801.0</c:v>
                </c:pt>
                <c:pt idx="1">
                  <c:v>1254.0</c:v>
                </c:pt>
                <c:pt idx="2">
                  <c:v>1232.0</c:v>
                </c:pt>
                <c:pt idx="3">
                  <c:v>1356.0</c:v>
                </c:pt>
                <c:pt idx="4">
                  <c:v>1482.0</c:v>
                </c:pt>
                <c:pt idx="5">
                  <c:v>1764.0</c:v>
                </c:pt>
                <c:pt idx="6">
                  <c:v>1556.0</c:v>
                </c:pt>
                <c:pt idx="7">
                  <c:v>1421.0</c:v>
                </c:pt>
                <c:pt idx="8">
                  <c:v>2733.0</c:v>
                </c:pt>
                <c:pt idx="9">
                  <c:v>889.0</c:v>
                </c:pt>
                <c:pt idx="10">
                  <c:v>1629.0</c:v>
                </c:pt>
                <c:pt idx="11">
                  <c:v>1172.0</c:v>
                </c:pt>
                <c:pt idx="12">
                  <c:v>1368.0</c:v>
                </c:pt>
                <c:pt idx="13">
                  <c:v>1243.0</c:v>
                </c:pt>
                <c:pt idx="14">
                  <c:v>1090.0</c:v>
                </c:pt>
                <c:pt idx="15">
                  <c:v>1484.0</c:v>
                </c:pt>
                <c:pt idx="16">
                  <c:v>1038.0</c:v>
                </c:pt>
                <c:pt idx="17">
                  <c:v>878.0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中年</c:v>
                </c:pt>
              </c:strCache>
            </c:strRef>
          </c:tx>
          <c:cat>
            <c:strRef>
              <c:f>Sheet1!$A$2:$A$19</c:f>
              <c:strCache>
                <c:ptCount val="18"/>
                <c:pt idx="0">
                  <c:v>光与夜之恋</c:v>
                </c:pt>
                <c:pt idx="1">
                  <c:v>领奖区右</c:v>
                </c:pt>
                <c:pt idx="2">
                  <c:v>领奖区左</c:v>
                </c:pt>
                <c:pt idx="3">
                  <c:v>试玩区右</c:v>
                </c:pt>
                <c:pt idx="4">
                  <c:v>试玩区左</c:v>
                </c:pt>
                <c:pt idx="5">
                  <c:v>少女前线</c:v>
                </c:pt>
                <c:pt idx="6">
                  <c:v>诛仙</c:v>
                </c:pt>
                <c:pt idx="7">
                  <c:v>NBA</c:v>
                </c:pt>
                <c:pt idx="8">
                  <c:v>王者荣耀</c:v>
                </c:pt>
                <c:pt idx="9">
                  <c:v>舞台</c:v>
                </c:pt>
                <c:pt idx="10">
                  <c:v>植物大战僵尸</c:v>
                </c:pt>
                <c:pt idx="11">
                  <c:v>光夜x NBA</c:v>
                </c:pt>
                <c:pt idx="12">
                  <c:v>植物过道</c:v>
                </c:pt>
                <c:pt idx="13">
                  <c:v>体验区左</c:v>
                </c:pt>
                <c:pt idx="14">
                  <c:v>体验区中</c:v>
                </c:pt>
                <c:pt idx="15">
                  <c:v>体验区右</c:v>
                </c:pt>
                <c:pt idx="16">
                  <c:v>领奖区右过道</c:v>
                </c:pt>
                <c:pt idx="17">
                  <c:v>领奖区左过道</c:v>
                </c:pt>
              </c:strCache>
            </c:strRef>
          </c:cat>
          <c:val>
            <c:numRef>
              <c:f>Sheet1!$D$2:$D$19</c:f>
              <c:numCache>
                <c:formatCode>General</c:formatCode>
                <c:ptCount val="18"/>
                <c:pt idx="0">
                  <c:v>1151.0</c:v>
                </c:pt>
                <c:pt idx="1">
                  <c:v>752.0</c:v>
                </c:pt>
                <c:pt idx="2">
                  <c:v>507.0</c:v>
                </c:pt>
                <c:pt idx="3">
                  <c:v>623.0</c:v>
                </c:pt>
                <c:pt idx="4">
                  <c:v>722.0</c:v>
                </c:pt>
                <c:pt idx="5">
                  <c:v>1475.0</c:v>
                </c:pt>
                <c:pt idx="6">
                  <c:v>1046.0</c:v>
                </c:pt>
                <c:pt idx="7">
                  <c:v>703.0</c:v>
                </c:pt>
                <c:pt idx="8">
                  <c:v>2184.0</c:v>
                </c:pt>
                <c:pt idx="9">
                  <c:v>612.0</c:v>
                </c:pt>
                <c:pt idx="10">
                  <c:v>978.0</c:v>
                </c:pt>
                <c:pt idx="11">
                  <c:v>872.0</c:v>
                </c:pt>
                <c:pt idx="12">
                  <c:v>868.0</c:v>
                </c:pt>
                <c:pt idx="13">
                  <c:v>727.0</c:v>
                </c:pt>
                <c:pt idx="14">
                  <c:v>643.0</c:v>
                </c:pt>
                <c:pt idx="15">
                  <c:v>965.0</c:v>
                </c:pt>
                <c:pt idx="16">
                  <c:v>443.0</c:v>
                </c:pt>
                <c:pt idx="17">
                  <c:v>449.0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访客游逛区域数量统计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numRef>
              <c:f>Sheet1!$A$2:$A$19</c:f>
              <c:numCache>
                <c:formatCode>General</c:formatCode>
                <c:ptCount val="1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</c:numCache>
            </c:num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24912</c:v>
                </c:pt>
                <c:pt idx="1">
                  <c:v>18662</c:v>
                </c:pt>
                <c:pt idx="2">
                  <c:v>14768</c:v>
                </c:pt>
                <c:pt idx="3">
                  <c:v>11461</c:v>
                </c:pt>
                <c:pt idx="4">
                  <c:v>9295</c:v>
                </c:pt>
                <c:pt idx="5">
                  <c:v>7421</c:v>
                </c:pt>
                <c:pt idx="6">
                  <c:v>5703</c:v>
                </c:pt>
                <c:pt idx="7">
                  <c:v>4510</c:v>
                </c:pt>
                <c:pt idx="8">
                  <c:v>3373</c:v>
                </c:pt>
                <c:pt idx="9">
                  <c:v>2518</c:v>
                </c:pt>
                <c:pt idx="10">
                  <c:v>1707</c:v>
                </c:pt>
                <c:pt idx="11">
                  <c:v>1077</c:v>
                </c:pt>
                <c:pt idx="12">
                  <c:v>684</c:v>
                </c:pt>
                <c:pt idx="13">
                  <c:v>360</c:v>
                </c:pt>
                <c:pt idx="14">
                  <c:v>170</c:v>
                </c:pt>
                <c:pt idx="15">
                  <c:v>47</c:v>
                </c:pt>
                <c:pt idx="16">
                  <c:v>10</c:v>
                </c:pt>
                <c:pt idx="17">
                  <c:v>1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title>
      <c:tx>
        <c:rich>
          <a:bodyPr/>
          <a:lstStyle/>
          <a:p>
            <a:r>
              <a:t>展台漏斗重复访客比例</a:t>
            </a:r>
          </a:p>
        </c:rich>
      </c:tx>
      <c:layout/>
      <c:overlay val="0"/>
    </c:title>
    <c:autoTitleDeleted val="0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单次访问</c:v>
                </c:pt>
                <c:pt idx="1">
                  <c:v>多次访问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24912</c:v>
                </c:pt>
                <c:pt idx="1">
                  <c:v>81767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Chart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展台访问次数分布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4+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24912</c:v>
                </c:pt>
                <c:pt idx="1">
                  <c:v>18662</c:v>
                </c:pt>
                <c:pt idx="2">
                  <c:v>14768</c:v>
                </c:pt>
                <c:pt idx="3">
                  <c:v>11461</c:v>
                </c:pt>
                <c:pt idx="4">
                  <c:v>36876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访客轨迹(去了多少区域)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numRef>
              <c:f>Sheet1!$A$2:$A$19</c:f>
              <c:numCache>
                <c:formatCode>General</c:formatCode>
                <c:ptCount val="1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</c:numCache>
            </c:num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24912</c:v>
                </c:pt>
                <c:pt idx="1">
                  <c:v>18662</c:v>
                </c:pt>
                <c:pt idx="2">
                  <c:v>14768</c:v>
                </c:pt>
                <c:pt idx="3">
                  <c:v>11461</c:v>
                </c:pt>
                <c:pt idx="4">
                  <c:v>9295</c:v>
                </c:pt>
                <c:pt idx="5">
                  <c:v>7421</c:v>
                </c:pt>
                <c:pt idx="6">
                  <c:v>5703</c:v>
                </c:pt>
                <c:pt idx="7">
                  <c:v>4510</c:v>
                </c:pt>
                <c:pt idx="8">
                  <c:v>3373</c:v>
                </c:pt>
                <c:pt idx="9">
                  <c:v>2518</c:v>
                </c:pt>
                <c:pt idx="10">
                  <c:v>1707</c:v>
                </c:pt>
                <c:pt idx="11">
                  <c:v>1077</c:v>
                </c:pt>
                <c:pt idx="12">
                  <c:v>684</c:v>
                </c:pt>
                <c:pt idx="13">
                  <c:v>360</c:v>
                </c:pt>
                <c:pt idx="14">
                  <c:v>170</c:v>
                </c:pt>
                <c:pt idx="15">
                  <c:v>47</c:v>
                </c:pt>
                <c:pt idx="16">
                  <c:v>10</c:v>
                </c:pt>
                <c:pt idx="17">
                  <c:v>1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Relationship Id="rId3" Type="http://schemas.openxmlformats.org/officeDocument/2006/relationships/chart" Target="../charts/chart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7.xml"/><Relationship Id="rId3" Type="http://schemas.openxmlformats.org/officeDocument/2006/relationships/chart" Target="../charts/chart8.xml"/><Relationship Id="rId4" Type="http://schemas.openxmlformats.org/officeDocument/2006/relationships/chart" Target="../charts/chart9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2025上海CJ华为展 展会报告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2025-07-31 - 2025-08-04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高客流与强集客力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展会各区域均表现出色，试玩区左以47774人次客流居首，集客力高达868.62人次/平米；光夜x NBA区域集客力达545.62人次/平米，彰显品牌联动效应；植物过道以611人次/平米的集客力凸显布局优化成效。整体客流分布均衡，各区域面积均等，高效利用空间，展现展会强大吸引力。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548640"/>
          <a:ext cx="8229600" cy="27432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" y="3474720"/>
          <a:ext cx="8229600" cy="27432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人气爆棚，女性青睐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展会现场人气火爆，试玩区右和左分别吸引13207和13427名男性顾客，女性顾客则在植物大战僵尸和体验区左表现出高参与度，分别达11230和9087人。光夜x NBA区域男女顾客均超万人，彰显跨界魅力。领奖区左和右过道男性顾客分别达7714和8174人，显示领奖环节高度吸引。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多元人群齐聚，互动体验爆棚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本次展会各区域人气爆棚，试玩区左以6915少年参与领先，王者荣耀吸引5761少年及2733青年，彰显年轻活力。植物大战僵尸与光夜x NBA区域中年观众分别达978与872，体现多元吸引力。领奖区与体验区流量均衡，整体互动热烈，观众覆盖全年龄段，展会魅力尽显。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区域游逛热度分布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展会区域游逛热度显著，超2.5万人游逛1-2个区域，1-4个区域覆盖近8成观众，5-8个区域仍吸引数千人，显示展会布局合理，观众参与度高。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457200"/>
          <a:ext cx="3657600" cy="3200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0" y="457200"/>
          <a:ext cx="3657600" cy="32004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457200" y="3840480"/>
          <a:ext cx="7315200" cy="3200400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flow_tree_fix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40080"/>
            <a:ext cx="8229600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客流流向趋势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