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展点吸引力(坪效)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区域集客力(展期人次/面积)</c:v>
                </c:pt>
              </c:strCache>
            </c:strRef>
          </c:tx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904.36</c:v>
                </c:pt>
                <c:pt idx="1">
                  <c:v>682.6</c:v>
                </c:pt>
                <c:pt idx="2">
                  <c:v>2708.84</c:v>
                </c:pt>
                <c:pt idx="3">
                  <c:v>553.38</c:v>
                </c:pt>
                <c:pt idx="4">
                  <c:v>1200.38</c:v>
                </c:pt>
                <c:pt idx="5">
                  <c:v>1808.92</c:v>
                </c:pt>
                <c:pt idx="6">
                  <c:v>730.6</c:v>
                </c:pt>
                <c:pt idx="7">
                  <c:v>887.82</c:v>
                </c:pt>
                <c:pt idx="8">
                  <c:v>590.96</c:v>
                </c:pt>
                <c:pt idx="9">
                  <c:v>1441.84</c:v>
                </c:pt>
                <c:pt idx="10">
                  <c:v>749.78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45218.0</c:v>
                </c:pt>
                <c:pt idx="1">
                  <c:v>34130.0</c:v>
                </c:pt>
                <c:pt idx="2">
                  <c:v>135442.0</c:v>
                </c:pt>
                <c:pt idx="3">
                  <c:v>27669.0</c:v>
                </c:pt>
                <c:pt idx="4">
                  <c:v>60019.0</c:v>
                </c:pt>
                <c:pt idx="5">
                  <c:v>90446.0</c:v>
                </c:pt>
                <c:pt idx="6">
                  <c:v>36530.0</c:v>
                </c:pt>
                <c:pt idx="7">
                  <c:v>44391.0</c:v>
                </c:pt>
                <c:pt idx="8">
                  <c:v>29548.0</c:v>
                </c:pt>
                <c:pt idx="9">
                  <c:v>72092.0</c:v>
                </c:pt>
                <c:pt idx="10">
                  <c:v>37489.0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3.11153779</c:v>
                </c:pt>
                <c:pt idx="1">
                  <c:v>3.09400448</c:v>
                </c:pt>
                <c:pt idx="2">
                  <c:v>3.67763536</c:v>
                </c:pt>
                <c:pt idx="3">
                  <c:v>2.68949737</c:v>
                </c:pt>
                <c:pt idx="4">
                  <c:v>3.48429488</c:v>
                </c:pt>
                <c:pt idx="5">
                  <c:v>3.17282363</c:v>
                </c:pt>
                <c:pt idx="6">
                  <c:v>2.86112342</c:v>
                </c:pt>
                <c:pt idx="7">
                  <c:v>2.88958358</c:v>
                </c:pt>
                <c:pt idx="8">
                  <c:v>2.75188794</c:v>
                </c:pt>
                <c:pt idx="9">
                  <c:v>3.5359475</c:v>
                </c:pt>
                <c:pt idx="10">
                  <c:v>3.28861766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17690.0</c:v>
                </c:pt>
                <c:pt idx="1">
                  <c:v>14649.0</c:v>
                </c:pt>
                <c:pt idx="2">
                  <c:v>53549.0</c:v>
                </c:pt>
                <c:pt idx="3">
                  <c:v>14552.0</c:v>
                </c:pt>
                <c:pt idx="4">
                  <c:v>21213.0</c:v>
                </c:pt>
                <c:pt idx="5">
                  <c:v>43315.0</c:v>
                </c:pt>
                <c:pt idx="6">
                  <c:v>21093.0</c:v>
                </c:pt>
                <c:pt idx="7">
                  <c:v>21099.0</c:v>
                </c:pt>
                <c:pt idx="8">
                  <c:v>16125.0</c:v>
                </c:pt>
                <c:pt idx="9">
                  <c:v>25461.0</c:v>
                </c:pt>
                <c:pt idx="10">
                  <c:v>18535.0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5291.0</c:v>
                </c:pt>
                <c:pt idx="1">
                  <c:v>3787.0</c:v>
                </c:pt>
                <c:pt idx="2">
                  <c:v>12299.0</c:v>
                </c:pt>
                <c:pt idx="3">
                  <c:v>3334.0</c:v>
                </c:pt>
                <c:pt idx="4">
                  <c:v>4856.0</c:v>
                </c:pt>
                <c:pt idx="5">
                  <c:v>9533.0</c:v>
                </c:pt>
                <c:pt idx="6">
                  <c:v>5077.0</c:v>
                </c:pt>
                <c:pt idx="7">
                  <c:v>4212.0</c:v>
                </c:pt>
                <c:pt idx="8">
                  <c:v>3835.0</c:v>
                </c:pt>
                <c:pt idx="9">
                  <c:v>10720.0</c:v>
                </c:pt>
                <c:pt idx="10">
                  <c:v>6905.0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13902.0</c:v>
                </c:pt>
                <c:pt idx="1">
                  <c:v>11475.0</c:v>
                </c:pt>
                <c:pt idx="2">
                  <c:v>37428.0</c:v>
                </c:pt>
                <c:pt idx="3">
                  <c:v>11276.0</c:v>
                </c:pt>
                <c:pt idx="4">
                  <c:v>15316.0</c:v>
                </c:pt>
                <c:pt idx="5">
                  <c:v>30821.0</c:v>
                </c:pt>
                <c:pt idx="6">
                  <c:v>15130.0</c:v>
                </c:pt>
                <c:pt idx="7">
                  <c:v>16244.0</c:v>
                </c:pt>
                <c:pt idx="8">
                  <c:v>11540.0</c:v>
                </c:pt>
                <c:pt idx="9">
                  <c:v>13791.0</c:v>
                </c:pt>
                <c:pt idx="10">
                  <c:v>14093.0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3793.0</c:v>
                </c:pt>
                <c:pt idx="1">
                  <c:v>2815.0</c:v>
                </c:pt>
                <c:pt idx="2">
                  <c:v>8945.0</c:v>
                </c:pt>
                <c:pt idx="3">
                  <c:v>2567.0</c:v>
                </c:pt>
                <c:pt idx="4">
                  <c:v>2893.0</c:v>
                </c:pt>
                <c:pt idx="5">
                  <c:v>6519.0</c:v>
                </c:pt>
                <c:pt idx="6">
                  <c:v>3559.0</c:v>
                </c:pt>
                <c:pt idx="7">
                  <c:v>3917.0</c:v>
                </c:pt>
                <c:pt idx="8">
                  <c:v>3022.0</c:v>
                </c:pt>
                <c:pt idx="9">
                  <c:v>10637.0</c:v>
                </c:pt>
                <c:pt idx="10">
                  <c:v>3854.0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机器人</c:v>
                </c:pt>
                <c:pt idx="1">
                  <c:v>骁龙XR芯世界</c:v>
                </c:pt>
                <c:pt idx="2">
                  <c:v>骁友装备库</c:v>
                </c:pt>
                <c:pt idx="3">
                  <c:v>对战区</c:v>
                </c:pt>
                <c:pt idx="4">
                  <c:v>新游戏体验</c:v>
                </c:pt>
                <c:pt idx="5">
                  <c:v>至尊游戏</c:v>
                </c:pt>
                <c:pt idx="6">
                  <c:v>全芯摄影棚</c:v>
                </c:pt>
                <c:pt idx="7">
                  <c:v>心动狂购物</c:v>
                </c:pt>
                <c:pt idx="8">
                  <c:v>小米全家桶</c:v>
                </c:pt>
                <c:pt idx="9">
                  <c:v>舞台+观众区</c:v>
                </c:pt>
                <c:pt idx="10">
                  <c:v>骁龙XR奇幻之旅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1317.0</c:v>
                </c:pt>
                <c:pt idx="1">
                  <c:v>993.0</c:v>
                </c:pt>
                <c:pt idx="2">
                  <c:v>4828.0</c:v>
                </c:pt>
                <c:pt idx="3">
                  <c:v>876.0</c:v>
                </c:pt>
                <c:pt idx="4">
                  <c:v>1378.0</c:v>
                </c:pt>
                <c:pt idx="5">
                  <c:v>2968.0</c:v>
                </c:pt>
                <c:pt idx="6">
                  <c:v>1746.0</c:v>
                </c:pt>
                <c:pt idx="7">
                  <c:v>1218.0</c:v>
                </c:pt>
                <c:pt idx="8">
                  <c:v>1342.0</c:v>
                </c:pt>
                <c:pt idx="9">
                  <c:v>5800.0</c:v>
                </c:pt>
                <c:pt idx="10">
                  <c:v>1821.0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39440</c:v>
                </c:pt>
                <c:pt idx="1">
                  <c:v>18096</c:v>
                </c:pt>
                <c:pt idx="2">
                  <c:v>12095</c:v>
                </c:pt>
                <c:pt idx="3">
                  <c:v>8701</c:v>
                </c:pt>
                <c:pt idx="4">
                  <c:v>6352</c:v>
                </c:pt>
                <c:pt idx="5">
                  <c:v>4524</c:v>
                </c:pt>
                <c:pt idx="6">
                  <c:v>2921</c:v>
                </c:pt>
                <c:pt idx="7">
                  <c:v>1725</c:v>
                </c:pt>
                <c:pt idx="8">
                  <c:v>765</c:v>
                </c:pt>
                <c:pt idx="9">
                  <c:v>277</c:v>
                </c:pt>
                <c:pt idx="10">
                  <c:v>30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39440</c:v>
                </c:pt>
                <c:pt idx="1">
                  <c:v>55486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39440</c:v>
                </c:pt>
                <c:pt idx="1">
                  <c:v>18096</c:v>
                </c:pt>
                <c:pt idx="2">
                  <c:v>12095</c:v>
                </c:pt>
                <c:pt idx="3">
                  <c:v>8701</c:v>
                </c:pt>
                <c:pt idx="4">
                  <c:v>16594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39440</c:v>
                </c:pt>
                <c:pt idx="1">
                  <c:v>18096</c:v>
                </c:pt>
                <c:pt idx="2">
                  <c:v>12095</c:v>
                </c:pt>
                <c:pt idx="3">
                  <c:v>8701</c:v>
                </c:pt>
                <c:pt idx="4">
                  <c:v>6352</c:v>
                </c:pt>
                <c:pt idx="5">
                  <c:v>4524</c:v>
                </c:pt>
                <c:pt idx="6">
                  <c:v>2921</c:v>
                </c:pt>
                <c:pt idx="7">
                  <c:v>1725</c:v>
                </c:pt>
                <c:pt idx="8">
                  <c:v>765</c:v>
                </c:pt>
                <c:pt idx="9">
                  <c:v>277</c:v>
                </c:pt>
                <c:pt idx="10">
                  <c:v>30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Relationship Id="rId4" Type="http://schemas.openxmlformats.org/officeDocument/2006/relationships/chart" Target="../charts/chart9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2025上海CJ骁龙展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2025-07-30 - 2025-08-04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客流爆棚，集客力强劲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均表现出色，其中‘骁友装备库’以13.5万客流人次和2708.84人次/平米的集客力独占鳌头，‘至尊游戏’和‘新游戏体验’分别以9.0万和6.0万客流人次紧随其后，彰显游戏板块的超高人气。‘舞台+观众区’以7.2万客流人次和1441.84人次/平米的集客力，成为互动交流的热点区域。整体来看，展会布局合理，各区域均能有效吸引观众，展现出强大的吸引力和互动性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人气爆棚·多元体验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人气火爆，尤以‘骁友装备库’男性顾客高达53549人，女性顾客亦达12299人，彰显极致魅力。‘至尊游戏’区吸引男性43315人、女性9533人，游戏魅力无可抵挡。‘新游戏体验’区男女顾客均超2万，创新体验备受青睐。‘骁龙XR芯世界’与‘骁龙XR奇幻之旅’科技感十足，吸引大量观众。整体数据展现展会多元互动、科技引领的强大吸引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多元人群齐聚盛会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人气爆棚，'骁友装备库'以37428少年参与领跑，'至尊游戏'吸引30821少年和6519青年，展现超高人气。'舞台+观众区'青年人数达10637，中年观众占比显著，'骁龙XR奇幻之旅'吸引14093少年和3854青年，体验科技魅力。全年龄段覆盖，互动体验丰富，彰显展会强大吸引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39,440人仅游逛1个区域，18,096人游逛2个区域，显示极高的人气集中度。同时，游逛3-5个区域的观众占比达34%，体现观众探索意愿强烈。更有11人游遍全部10个区域，彰显展会的全面吸引力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