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_rels/chart4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4.xlsx"/></Relationships>
</file>

<file path=ppt/charts/_rels/chart5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5.xlsx"/></Relationships>
</file>

<file path=ppt/charts/_rels/chart6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6.xlsx"/></Relationships>
</file>

<file path=ppt/charts/_rels/chart7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7.xlsx"/></Relationships>
</file>

<file path=ppt/charts/_rels/chart8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8.xlsx"/></Relationships>
</file>

<file path=ppt/charts/_rels/chart9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展点吸引力(坪效)</a:t>
            </a:r>
          </a:p>
        </c:rich>
      </c:tx>
      <c:layout/>
      <c:overlay val="0"/>
    </c:title>
    <c:autoTitleDeleted val="0"/>
    <c:plotArea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区域集客力(展期人次/面积)</c:v>
                </c:pt>
              </c:strCache>
            </c:strRef>
          </c:tx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Camera1</c:v>
                </c:pt>
                <c:pt idx="1">
                  <c:v>Camera2</c:v>
                </c:pt>
                <c:pt idx="2">
                  <c:v>Camera3</c:v>
                </c:pt>
                <c:pt idx="3">
                  <c:v>Camera4</c:v>
                </c:pt>
                <c:pt idx="4">
                  <c:v>Camera5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533.8</c:v>
                </c:pt>
                <c:pt idx="1">
                  <c:v>441.6</c:v>
                </c:pt>
                <c:pt idx="2">
                  <c:v>467.0</c:v>
                </c:pt>
                <c:pt idx="3">
                  <c:v>436.6</c:v>
                </c:pt>
                <c:pt idx="4">
                  <c:v>428.0</c:v>
                </c:pt>
              </c:numCache>
            </c:numRef>
          </c:val>
          <c:smooth val="0"/>
        </c:ser>
        <c:marker val="1"/>
        <c:smooth val="0"/>
        <c:axId val="2118791784"/>
        <c:axId val="2140495176"/>
      </c:lineChart>
      <c:catAx>
        <c:axId val="21187917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600"/>
            </a:pPr>
          </a:p>
        </c:txPr>
        <c:crossAx val="2140495176"/>
        <c:crosses val="autoZero"/>
        <c:auto val="1"/>
        <c:lblAlgn val="ctr"/>
        <c:lblOffset val="100"/>
        <c:noMultiLvlLbl val="0"/>
      </c:catAx>
      <c:valAx>
        <c:axId val="2140495176"/>
        <c:scaling/>
        <c:delete val="0"/>
        <c:axPos val="l"/>
        <c:majorGridlines/>
        <c:majorTickMark val="out"/>
        <c:minorTickMark val="none"/>
        <c:tickLblPos val="nextTo"/>
        <c:crossAx val="2118791784"/>
        <c:crosses val="autoZero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进客流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进客流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Camera1</c:v>
                </c:pt>
                <c:pt idx="1">
                  <c:v>Camera2</c:v>
                </c:pt>
                <c:pt idx="2">
                  <c:v>Camera3</c:v>
                </c:pt>
                <c:pt idx="3">
                  <c:v>Camera4</c:v>
                </c:pt>
                <c:pt idx="4">
                  <c:v>Camera5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2669.0</c:v>
                </c:pt>
                <c:pt idx="1">
                  <c:v>2208.0</c:v>
                </c:pt>
                <c:pt idx="2">
                  <c:v>2335.0</c:v>
                </c:pt>
                <c:pt idx="3">
                  <c:v>2183.0</c:v>
                </c:pt>
                <c:pt idx="4">
                  <c:v>2140.0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平均滞留分钟</a:t>
            </a:r>
          </a:p>
        </c:rich>
      </c:tx>
      <c:layout/>
      <c:overlay val="0"/>
    </c:title>
    <c:autoTitleDeleted val="0"/>
    <c:plotArea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平均滞留分钟</c:v>
                </c:pt>
              </c:strCache>
            </c:strRef>
          </c:tx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Camera1</c:v>
                </c:pt>
                <c:pt idx="1">
                  <c:v>Camera2</c:v>
                </c:pt>
                <c:pt idx="2">
                  <c:v>Camera3</c:v>
                </c:pt>
                <c:pt idx="3">
                  <c:v>Camera4</c:v>
                </c:pt>
                <c:pt idx="4">
                  <c:v>Camera5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2.18177811</c:v>
                </c:pt>
                <c:pt idx="1">
                  <c:v>2.01854203</c:v>
                </c:pt>
                <c:pt idx="2">
                  <c:v>1.99625301</c:v>
                </c:pt>
                <c:pt idx="3">
                  <c:v>2.21988425</c:v>
                </c:pt>
                <c:pt idx="4">
                  <c:v>2.02216249</c:v>
                </c:pt>
              </c:numCache>
            </c:numRef>
          </c:val>
          <c:smooth val="0"/>
        </c:ser>
        <c:marker val="1"/>
        <c:smooth val="0"/>
        <c:axId val="2118791784"/>
        <c:axId val="2140495176"/>
      </c:lineChart>
      <c:catAx>
        <c:axId val="21187917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</a:p>
        </c:txPr>
        <c:crossAx val="2140495176"/>
        <c:crosses val="autoZero"/>
        <c:auto val="1"/>
        <c:lblAlgn val="ctr"/>
        <c:lblOffset val="100"/>
        <c:noMultiLvlLbl val="0"/>
      </c:catAx>
      <c:valAx>
        <c:axId val="2140495176"/>
        <c:scaling/>
        <c:delete val="0"/>
        <c:axPos val="l"/>
        <c:majorGridlines/>
        <c:majorTickMark val="out"/>
        <c:minorTickMark val="none"/>
        <c:tickLblPos val="nextTo"/>
        <c:crossAx val="2118791784"/>
        <c:crosses val="autoZero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各区域男女顾客数量对比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男性顾客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Camera1</c:v>
                </c:pt>
                <c:pt idx="1">
                  <c:v>Camera2</c:v>
                </c:pt>
                <c:pt idx="2">
                  <c:v>Camera3</c:v>
                </c:pt>
                <c:pt idx="3">
                  <c:v>Camera4</c:v>
                </c:pt>
                <c:pt idx="4">
                  <c:v>Camera5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1024.0</c:v>
                </c:pt>
                <c:pt idx="1">
                  <c:v>959.0</c:v>
                </c:pt>
                <c:pt idx="2">
                  <c:v>1049.0</c:v>
                </c:pt>
                <c:pt idx="3">
                  <c:v>981.0</c:v>
                </c:pt>
                <c:pt idx="4">
                  <c:v>962.0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女性顾客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Camera1</c:v>
                </c:pt>
                <c:pt idx="1">
                  <c:v>Camera2</c:v>
                </c:pt>
                <c:pt idx="2">
                  <c:v>Camera3</c:v>
                </c:pt>
                <c:pt idx="3">
                  <c:v>Camera4</c:v>
                </c:pt>
                <c:pt idx="4">
                  <c:v>Camera5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980.0</c:v>
                </c:pt>
                <c:pt idx="1">
                  <c:v>774.0</c:v>
                </c:pt>
                <c:pt idx="2">
                  <c:v>748.0</c:v>
                </c:pt>
                <c:pt idx="3">
                  <c:v>718.0</c:v>
                </c:pt>
                <c:pt idx="4">
                  <c:v>712.0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6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各区域顾客年龄对比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少年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Camera1</c:v>
                </c:pt>
                <c:pt idx="1">
                  <c:v>Camera2</c:v>
                </c:pt>
                <c:pt idx="2">
                  <c:v>Camera3</c:v>
                </c:pt>
                <c:pt idx="3">
                  <c:v>Camera4</c:v>
                </c:pt>
                <c:pt idx="4">
                  <c:v>Camera5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1086.0</c:v>
                </c:pt>
                <c:pt idx="1">
                  <c:v>924.0</c:v>
                </c:pt>
                <c:pt idx="2">
                  <c:v>1020.0</c:v>
                </c:pt>
                <c:pt idx="3">
                  <c:v>797.0</c:v>
                </c:pt>
                <c:pt idx="4">
                  <c:v>960.0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青年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Camera1</c:v>
                </c:pt>
                <c:pt idx="1">
                  <c:v>Camera2</c:v>
                </c:pt>
                <c:pt idx="2">
                  <c:v>Camera3</c:v>
                </c:pt>
                <c:pt idx="3">
                  <c:v>Camera4</c:v>
                </c:pt>
                <c:pt idx="4">
                  <c:v>Camera5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591.0</c:v>
                </c:pt>
                <c:pt idx="1">
                  <c:v>507.0</c:v>
                </c:pt>
                <c:pt idx="2">
                  <c:v>455.0</c:v>
                </c:pt>
                <c:pt idx="3">
                  <c:v>653.0</c:v>
                </c:pt>
                <c:pt idx="4">
                  <c:v>423.0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中年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Camera1</c:v>
                </c:pt>
                <c:pt idx="1">
                  <c:v>Camera2</c:v>
                </c:pt>
                <c:pt idx="2">
                  <c:v>Camera3</c:v>
                </c:pt>
                <c:pt idx="3">
                  <c:v>Camera4</c:v>
                </c:pt>
                <c:pt idx="4">
                  <c:v>Camera5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113.0</c:v>
                </c:pt>
                <c:pt idx="1">
                  <c:v>143.0</c:v>
                </c:pt>
                <c:pt idx="2">
                  <c:v>83.0</c:v>
                </c:pt>
                <c:pt idx="3">
                  <c:v>144.0</c:v>
                </c:pt>
                <c:pt idx="4">
                  <c:v>127.0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6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访客游逛区域数量统计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访问次数</c:v>
                </c:pt>
              </c:strCache>
            </c:strRef>
          </c:tx>
          <c:cat>
            <c:numRef>
              <c:f>Sheet1!$A$2:$A$6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7122</c:v>
                </c:pt>
                <c:pt idx="1">
                  <c:v>3089</c:v>
                </c:pt>
                <c:pt idx="2">
                  <c:v>1288</c:v>
                </c:pt>
                <c:pt idx="3">
                  <c:v>439</c:v>
                </c:pt>
                <c:pt idx="4">
                  <c:v>72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6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title>
      <c:tx>
        <c:rich>
          <a:bodyPr/>
          <a:lstStyle/>
          <a:p>
            <a:r>
              <a:t>展台漏斗重复访客比例</a:t>
            </a:r>
          </a:p>
        </c:rich>
      </c:tx>
      <c:layout/>
      <c:overlay val="0"/>
    </c:title>
    <c:autoTitleDeleted val="0"/>
    <c:plotArea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访问次数</c:v>
                </c:pt>
              </c:strCache>
            </c:strRef>
          </c:tx>
          <c:cat>
            <c:strRef>
              <c:f>Sheet1!$A$2:$A$3</c:f>
              <c:strCache>
                <c:ptCount val="2"/>
                <c:pt idx="0">
                  <c:v>单次访问</c:v>
                </c:pt>
                <c:pt idx="1">
                  <c:v>多次访问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7122</c:v>
                </c:pt>
                <c:pt idx="1">
                  <c:v>4888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Chart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展台访问次数分布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访问次数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4+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7122</c:v>
                </c:pt>
                <c:pt idx="1">
                  <c:v>3089</c:v>
                </c:pt>
                <c:pt idx="2">
                  <c:v>1288</c:v>
                </c:pt>
                <c:pt idx="3">
                  <c:v>439</c:v>
                </c:pt>
                <c:pt idx="4">
                  <c:v>72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访客轨迹(去了多少区域)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访问次数</c:v>
                </c:pt>
              </c:strCache>
            </c:strRef>
          </c:tx>
          <c:cat>
            <c:numRef>
              <c:f>Sheet1!$A$2:$A$6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7122</c:v>
                </c:pt>
                <c:pt idx="1">
                  <c:v>3089</c:v>
                </c:pt>
                <c:pt idx="2">
                  <c:v>1288</c:v>
                </c:pt>
                <c:pt idx="3">
                  <c:v>439</c:v>
                </c:pt>
                <c:pt idx="4">
                  <c:v>72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Relationship Id="rId3" Type="http://schemas.openxmlformats.org/officeDocument/2006/relationships/chart" Target="../charts/chart3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4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5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6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7.xml"/><Relationship Id="rId3" Type="http://schemas.openxmlformats.org/officeDocument/2006/relationships/chart" Target="../charts/chart8.xml"/><Relationship Id="rId4" Type="http://schemas.openxmlformats.org/officeDocument/2006/relationships/chart" Target="../charts/chart9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ST180-3 展会报告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2025-08-08 - 2025-08-10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ST180-3 展会报告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2025-08-08 - 2025-08-10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640080"/>
          <a:ext cx="82296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/>
            </a:pPr>
            <a:r>
              <a:t>高效集客，均衡分布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937760"/>
            <a:ext cx="8229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/>
            </a:pPr>
            <a:r>
              <a:t>本次展会各区域面积均等，均为5平米，展现出精心的布局设计。客流人次分布均衡，Camera1以2669人次领先，彰显其高吸引力。集客力方面，Camera1高达533.8人次/平米，显著优于其他区域，体现了其卓越的集客能力。整体数据反映出展会的高效组织和均衡的人气分布，为参展商提供了理想的展示环境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548640"/>
          <a:ext cx="8229600" cy="27432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457200" y="3474720"/>
          <a:ext cx="8229600" cy="2743200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640080"/>
          <a:ext cx="82296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/>
            </a:pPr>
            <a:r>
              <a:t>性别分布与区域热度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937760"/>
            <a:ext cx="8229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/>
            </a:pPr>
            <a:r>
              <a:t>展会各区域性别分布显著，Camera1和Camera3男性顾客超千人次，女性顾客则在Camera1达到峰值980人次。Camera2和Camera4女性顾客相对较少，但男性顾客仍保持高热度。整体来看，男性顾客在各区域均占优势，女性顾客则在特定区域表现突出，显示出区域吸引力的差异化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640080"/>
          <a:ext cx="82296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/>
            </a:pPr>
            <a:r>
              <a:t>青春活力汇聚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937760"/>
            <a:ext cx="8229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/>
            </a:pPr>
            <a:r>
              <a:t>本次展会各区域均展现出青春活力，Camera1区域少年人数高达1086人，青年人数591人，彰显年轻群体的高参与度。Camera3区域少年人数1020人，青年人数455人，体现均衡的年龄分布。Camera4区域青年人数653人，中年人数144人，显示出各年龄段均衡参与。整体数据反映出展会强大的吸引力和广泛的受众基础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640080"/>
          <a:ext cx="82296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/>
            </a:pPr>
            <a:r>
              <a:t>区域游逛热度分布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937760"/>
            <a:ext cx="8229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/>
            </a:pPr>
            <a:r>
              <a:t>展会区域游逛热度显著，超七成观众游逛了1-2个区域，其中仅游逛1个区域的观众达7122人，占比最高。游逛3个及以上区域的观众虽占比减少，但仍有439人深度参与，显示出展会的吸引力和观众的高参与度。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457200"/>
          <a:ext cx="3657600" cy="32004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4572000" y="457200"/>
          <a:ext cx="3657600" cy="3200400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457200" y="3840480"/>
          <a:ext cx="7315200" cy="3200400"/>
        </p:xfrm>
        <a:graphic>
          <a:graphicData uri="http://schemas.openxmlformats.org/drawingml/2006/chart">
            <c:chart xmlns:c="http://schemas.openxmlformats.org/drawingml/2006/chart" r:id="rId4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flow_tree_fix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640080"/>
            <a:ext cx="8229600" cy="3657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/>
            </a:pPr>
            <a:r>
              <a:t>客流流向趋势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937760"/>
            <a:ext cx="8229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