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_rels/chart9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展点吸引力(坪效)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区域集客力(展期人次/面积)</c:v>
                </c:pt>
              </c:strCache>
            </c:strRef>
          </c:tx>
          <c:marker>
            <c:symbol val="none"/>
          </c:marker>
          <c:cat>
            <c:strRef>
              <c:f>Sheet1!$A$2:$A$19</c:f>
              <c:strCache>
                <c:ptCount val="18"/>
                <c:pt idx="0">
                  <c:v>光伏井网逆变器</c:v>
                </c:pt>
                <c:pt idx="1">
                  <c:v>阳台微逆解决方案</c:v>
                </c:pt>
                <c:pt idx="2">
                  <c:v>美墅别墅绿电</c:v>
                </c:pt>
                <c:pt idx="3">
                  <c:v>工商业</c:v>
                </c:pt>
                <c:pt idx="4">
                  <c:v>PCS+光储一体</c:v>
                </c:pt>
                <c:pt idx="5">
                  <c:v>EMS+电力交易</c:v>
                </c:pt>
                <c:pt idx="6">
                  <c:v>大储</c:v>
                </c:pt>
                <c:pt idx="7">
                  <c:v>用户分体式储能</c:v>
                </c:pt>
                <c:pt idx="8">
                  <c:v>PacK组</c:v>
                </c:pt>
                <c:pt idx="9">
                  <c:v>储能热管理</c:v>
                </c:pt>
                <c:pt idx="10">
                  <c:v>应用案例</c:v>
                </c:pt>
                <c:pt idx="11">
                  <c:v>发布会</c:v>
                </c:pt>
                <c:pt idx="12">
                  <c:v>光伏插片</c:v>
                </c:pt>
                <c:pt idx="13">
                  <c:v>用一体式储能</c:v>
                </c:pt>
                <c:pt idx="14">
                  <c:v>四大品牌案例展示</c:v>
                </c:pt>
                <c:pt idx="15">
                  <c:v>合康业务介绍</c:v>
                </c:pt>
                <c:pt idx="16">
                  <c:v>合康工商业分布式光伏</c:v>
                </c:pt>
                <c:pt idx="17">
                  <c:v>高效机房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554.4375</c:v>
                </c:pt>
                <c:pt idx="1">
                  <c:v>742.5</c:v>
                </c:pt>
                <c:pt idx="2">
                  <c:v>407.44444444444446</c:v>
                </c:pt>
                <c:pt idx="3">
                  <c:v>306.125</c:v>
                </c:pt>
                <c:pt idx="4">
                  <c:v>378.8333333333333</c:v>
                </c:pt>
                <c:pt idx="5">
                  <c:v>593.0</c:v>
                </c:pt>
                <c:pt idx="6">
                  <c:v>292.3888888888889</c:v>
                </c:pt>
                <c:pt idx="7">
                  <c:v>581.0769230769231</c:v>
                </c:pt>
                <c:pt idx="8">
                  <c:v>277.7</c:v>
                </c:pt>
                <c:pt idx="9">
                  <c:v>246.5625</c:v>
                </c:pt>
                <c:pt idx="10">
                  <c:v>115.82142857142857</c:v>
                </c:pt>
                <c:pt idx="11">
                  <c:v>94.94285714285714</c:v>
                </c:pt>
                <c:pt idx="12">
                  <c:v>394.5</c:v>
                </c:pt>
                <c:pt idx="13">
                  <c:v>234.16</c:v>
                </c:pt>
                <c:pt idx="14">
                  <c:v>250.8</c:v>
                </c:pt>
                <c:pt idx="15">
                  <c:v>271.1</c:v>
                </c:pt>
                <c:pt idx="16">
                  <c:v>445.0</c:v>
                </c:pt>
                <c:pt idx="17">
                  <c:v>191.2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光伏井网逆变器</c:v>
                </c:pt>
                <c:pt idx="1">
                  <c:v>阳台微逆解决方案</c:v>
                </c:pt>
                <c:pt idx="2">
                  <c:v>美墅别墅绿电</c:v>
                </c:pt>
                <c:pt idx="3">
                  <c:v>工商业</c:v>
                </c:pt>
                <c:pt idx="4">
                  <c:v>PCS+光储一体</c:v>
                </c:pt>
                <c:pt idx="5">
                  <c:v>EMS+电力交易</c:v>
                </c:pt>
                <c:pt idx="6">
                  <c:v>大储</c:v>
                </c:pt>
                <c:pt idx="7">
                  <c:v>用户分体式储能</c:v>
                </c:pt>
                <c:pt idx="8">
                  <c:v>PacK组</c:v>
                </c:pt>
                <c:pt idx="9">
                  <c:v>储能热管理</c:v>
                </c:pt>
                <c:pt idx="10">
                  <c:v>应用案例</c:v>
                </c:pt>
                <c:pt idx="11">
                  <c:v>发布会</c:v>
                </c:pt>
                <c:pt idx="12">
                  <c:v>光伏插片</c:v>
                </c:pt>
                <c:pt idx="13">
                  <c:v>用一体式储能</c:v>
                </c:pt>
                <c:pt idx="14">
                  <c:v>四大品牌案例展示</c:v>
                </c:pt>
                <c:pt idx="15">
                  <c:v>合康业务介绍</c:v>
                </c:pt>
                <c:pt idx="16">
                  <c:v>合康工商业分布式光伏</c:v>
                </c:pt>
                <c:pt idx="17">
                  <c:v>高效机房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8871.0</c:v>
                </c:pt>
                <c:pt idx="1">
                  <c:v>5940.0</c:v>
                </c:pt>
                <c:pt idx="2">
                  <c:v>7334.0</c:v>
                </c:pt>
                <c:pt idx="3">
                  <c:v>7347.0</c:v>
                </c:pt>
                <c:pt idx="4">
                  <c:v>6819.0</c:v>
                </c:pt>
                <c:pt idx="5">
                  <c:v>7116.0</c:v>
                </c:pt>
                <c:pt idx="6">
                  <c:v>5263.0</c:v>
                </c:pt>
                <c:pt idx="7">
                  <c:v>15108.0</c:v>
                </c:pt>
                <c:pt idx="8">
                  <c:v>5554.0</c:v>
                </c:pt>
                <c:pt idx="9">
                  <c:v>3945.0</c:v>
                </c:pt>
                <c:pt idx="10">
                  <c:v>3243.0</c:v>
                </c:pt>
                <c:pt idx="11">
                  <c:v>3323.0</c:v>
                </c:pt>
                <c:pt idx="12">
                  <c:v>4734.0</c:v>
                </c:pt>
                <c:pt idx="13">
                  <c:v>5854.0</c:v>
                </c:pt>
                <c:pt idx="14">
                  <c:v>5016.0</c:v>
                </c:pt>
                <c:pt idx="15">
                  <c:v>2711.0</c:v>
                </c:pt>
                <c:pt idx="16">
                  <c:v>5340.0</c:v>
                </c:pt>
                <c:pt idx="17">
                  <c:v>2868.0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Sheet1!$A$2:$A$19</c:f>
              <c:strCache>
                <c:ptCount val="18"/>
                <c:pt idx="0">
                  <c:v>光伏井网逆变器</c:v>
                </c:pt>
                <c:pt idx="1">
                  <c:v>阳台微逆解决方案</c:v>
                </c:pt>
                <c:pt idx="2">
                  <c:v>美墅别墅绿电</c:v>
                </c:pt>
                <c:pt idx="3">
                  <c:v>工商业</c:v>
                </c:pt>
                <c:pt idx="4">
                  <c:v>PCS+光储一体</c:v>
                </c:pt>
                <c:pt idx="5">
                  <c:v>EMS+电力交易</c:v>
                </c:pt>
                <c:pt idx="6">
                  <c:v>大储</c:v>
                </c:pt>
                <c:pt idx="7">
                  <c:v>用户分体式储能</c:v>
                </c:pt>
                <c:pt idx="8">
                  <c:v>PacK组</c:v>
                </c:pt>
                <c:pt idx="9">
                  <c:v>储能热管理</c:v>
                </c:pt>
                <c:pt idx="10">
                  <c:v>应用案例</c:v>
                </c:pt>
                <c:pt idx="11">
                  <c:v>发布会</c:v>
                </c:pt>
                <c:pt idx="12">
                  <c:v>光伏插片</c:v>
                </c:pt>
                <c:pt idx="13">
                  <c:v>用一体式储能</c:v>
                </c:pt>
                <c:pt idx="14">
                  <c:v>四大品牌案例展示</c:v>
                </c:pt>
                <c:pt idx="15">
                  <c:v>合康业务介绍</c:v>
                </c:pt>
                <c:pt idx="16">
                  <c:v>合康工商业分布式光伏</c:v>
                </c:pt>
                <c:pt idx="17">
                  <c:v>高效机房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2.09918491</c:v>
                </c:pt>
                <c:pt idx="1">
                  <c:v>2.06605738</c:v>
                </c:pt>
                <c:pt idx="2">
                  <c:v>1.90688381</c:v>
                </c:pt>
                <c:pt idx="3">
                  <c:v>1.94547237</c:v>
                </c:pt>
                <c:pt idx="4">
                  <c:v>2.39702495</c:v>
                </c:pt>
                <c:pt idx="5">
                  <c:v>1.71612031</c:v>
                </c:pt>
                <c:pt idx="6">
                  <c:v>1.5101566</c:v>
                </c:pt>
                <c:pt idx="7">
                  <c:v>2.56264072</c:v>
                </c:pt>
                <c:pt idx="8">
                  <c:v>1.50173824</c:v>
                </c:pt>
                <c:pt idx="9">
                  <c:v>2.09772516</c:v>
                </c:pt>
                <c:pt idx="10">
                  <c:v>2.25874119</c:v>
                </c:pt>
                <c:pt idx="11">
                  <c:v>1.56075964</c:v>
                </c:pt>
                <c:pt idx="12">
                  <c:v>1.65455929</c:v>
                </c:pt>
                <c:pt idx="13">
                  <c:v>2.24925644</c:v>
                </c:pt>
                <c:pt idx="14">
                  <c:v>1.80968317</c:v>
                </c:pt>
                <c:pt idx="15">
                  <c:v>1.82799232</c:v>
                </c:pt>
                <c:pt idx="16">
                  <c:v>1.95638956</c:v>
                </c:pt>
                <c:pt idx="17">
                  <c:v>1.81885575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光伏井网逆变器</c:v>
                </c:pt>
                <c:pt idx="1">
                  <c:v>阳台微逆解决方案</c:v>
                </c:pt>
                <c:pt idx="2">
                  <c:v>美墅别墅绿电</c:v>
                </c:pt>
                <c:pt idx="3">
                  <c:v>工商业</c:v>
                </c:pt>
                <c:pt idx="4">
                  <c:v>PCS+光储一体</c:v>
                </c:pt>
                <c:pt idx="5">
                  <c:v>EMS+电力交易</c:v>
                </c:pt>
                <c:pt idx="6">
                  <c:v>大储</c:v>
                </c:pt>
                <c:pt idx="7">
                  <c:v>用户分体式储能</c:v>
                </c:pt>
                <c:pt idx="8">
                  <c:v>PacK组</c:v>
                </c:pt>
                <c:pt idx="9">
                  <c:v>储能热管理</c:v>
                </c:pt>
                <c:pt idx="10">
                  <c:v>应用案例</c:v>
                </c:pt>
                <c:pt idx="11">
                  <c:v>发布会</c:v>
                </c:pt>
                <c:pt idx="12">
                  <c:v>光伏插片</c:v>
                </c:pt>
                <c:pt idx="13">
                  <c:v>用一体式储能</c:v>
                </c:pt>
                <c:pt idx="14">
                  <c:v>四大品牌案例展示</c:v>
                </c:pt>
                <c:pt idx="15">
                  <c:v>合康业务介绍</c:v>
                </c:pt>
                <c:pt idx="16">
                  <c:v>合康工商业分布式光伏</c:v>
                </c:pt>
                <c:pt idx="17">
                  <c:v>高效机房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1453.0</c:v>
                </c:pt>
                <c:pt idx="1">
                  <c:v>1147.0</c:v>
                </c:pt>
                <c:pt idx="2">
                  <c:v>1648.0</c:v>
                </c:pt>
                <c:pt idx="3">
                  <c:v>1510.0</c:v>
                </c:pt>
                <c:pt idx="4">
                  <c:v>1530.0</c:v>
                </c:pt>
                <c:pt idx="5">
                  <c:v>1626.0</c:v>
                </c:pt>
                <c:pt idx="6">
                  <c:v>1275.0</c:v>
                </c:pt>
                <c:pt idx="7">
                  <c:v>2306.0</c:v>
                </c:pt>
                <c:pt idx="8">
                  <c:v>1342.0</c:v>
                </c:pt>
                <c:pt idx="9">
                  <c:v>1061.0</c:v>
                </c:pt>
                <c:pt idx="10">
                  <c:v>1035.0</c:v>
                </c:pt>
                <c:pt idx="11">
                  <c:v>901.0</c:v>
                </c:pt>
                <c:pt idx="12">
                  <c:v>1055.0</c:v>
                </c:pt>
                <c:pt idx="13">
                  <c:v>1543.0</c:v>
                </c:pt>
                <c:pt idx="14">
                  <c:v>1316.0</c:v>
                </c:pt>
                <c:pt idx="15">
                  <c:v>839.0</c:v>
                </c:pt>
                <c:pt idx="16">
                  <c:v>1353.0</c:v>
                </c:pt>
                <c:pt idx="17">
                  <c:v>984.0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光伏井网逆变器</c:v>
                </c:pt>
                <c:pt idx="1">
                  <c:v>阳台微逆解决方案</c:v>
                </c:pt>
                <c:pt idx="2">
                  <c:v>美墅别墅绿电</c:v>
                </c:pt>
                <c:pt idx="3">
                  <c:v>工商业</c:v>
                </c:pt>
                <c:pt idx="4">
                  <c:v>PCS+光储一体</c:v>
                </c:pt>
                <c:pt idx="5">
                  <c:v>EMS+电力交易</c:v>
                </c:pt>
                <c:pt idx="6">
                  <c:v>大储</c:v>
                </c:pt>
                <c:pt idx="7">
                  <c:v>用户分体式储能</c:v>
                </c:pt>
                <c:pt idx="8">
                  <c:v>PacK组</c:v>
                </c:pt>
                <c:pt idx="9">
                  <c:v>储能热管理</c:v>
                </c:pt>
                <c:pt idx="10">
                  <c:v>应用案例</c:v>
                </c:pt>
                <c:pt idx="11">
                  <c:v>发布会</c:v>
                </c:pt>
                <c:pt idx="12">
                  <c:v>光伏插片</c:v>
                </c:pt>
                <c:pt idx="13">
                  <c:v>用一体式储能</c:v>
                </c:pt>
                <c:pt idx="14">
                  <c:v>四大品牌案例展示</c:v>
                </c:pt>
                <c:pt idx="15">
                  <c:v>合康业务介绍</c:v>
                </c:pt>
                <c:pt idx="16">
                  <c:v>合康工商业分布式光伏</c:v>
                </c:pt>
                <c:pt idx="17">
                  <c:v>高效机房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1287.0</c:v>
                </c:pt>
                <c:pt idx="1">
                  <c:v>1014.0</c:v>
                </c:pt>
                <c:pt idx="2">
                  <c:v>1284.0</c:v>
                </c:pt>
                <c:pt idx="3">
                  <c:v>1295.0</c:v>
                </c:pt>
                <c:pt idx="4">
                  <c:v>1075.0</c:v>
                </c:pt>
                <c:pt idx="5">
                  <c:v>1211.0</c:v>
                </c:pt>
                <c:pt idx="6">
                  <c:v>960.0</c:v>
                </c:pt>
                <c:pt idx="7">
                  <c:v>2165.0</c:v>
                </c:pt>
                <c:pt idx="8">
                  <c:v>1592.0</c:v>
                </c:pt>
                <c:pt idx="9">
                  <c:v>734.0</c:v>
                </c:pt>
                <c:pt idx="10">
                  <c:v>620.0</c:v>
                </c:pt>
                <c:pt idx="11">
                  <c:v>569.0</c:v>
                </c:pt>
                <c:pt idx="12">
                  <c:v>1025.0</c:v>
                </c:pt>
                <c:pt idx="13">
                  <c:v>1214.0</c:v>
                </c:pt>
                <c:pt idx="14">
                  <c:v>1209.0</c:v>
                </c:pt>
                <c:pt idx="15">
                  <c:v>637.0</c:v>
                </c:pt>
                <c:pt idx="16">
                  <c:v>1125.0</c:v>
                </c:pt>
                <c:pt idx="17">
                  <c:v>592.0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光伏井网逆变器</c:v>
                </c:pt>
                <c:pt idx="1">
                  <c:v>阳台微逆解决方案</c:v>
                </c:pt>
                <c:pt idx="2">
                  <c:v>美墅别墅绿电</c:v>
                </c:pt>
                <c:pt idx="3">
                  <c:v>工商业</c:v>
                </c:pt>
                <c:pt idx="4">
                  <c:v>PCS+光储一体</c:v>
                </c:pt>
                <c:pt idx="5">
                  <c:v>EMS+电力交易</c:v>
                </c:pt>
                <c:pt idx="6">
                  <c:v>大储</c:v>
                </c:pt>
                <c:pt idx="7">
                  <c:v>用户分体式储能</c:v>
                </c:pt>
                <c:pt idx="8">
                  <c:v>PacK组</c:v>
                </c:pt>
                <c:pt idx="9">
                  <c:v>储能热管理</c:v>
                </c:pt>
                <c:pt idx="10">
                  <c:v>应用案例</c:v>
                </c:pt>
                <c:pt idx="11">
                  <c:v>发布会</c:v>
                </c:pt>
                <c:pt idx="12">
                  <c:v>光伏插片</c:v>
                </c:pt>
                <c:pt idx="13">
                  <c:v>用一体式储能</c:v>
                </c:pt>
                <c:pt idx="14">
                  <c:v>四大品牌案例展示</c:v>
                </c:pt>
                <c:pt idx="15">
                  <c:v>合康业务介绍</c:v>
                </c:pt>
                <c:pt idx="16">
                  <c:v>合康工商业分布式光伏</c:v>
                </c:pt>
                <c:pt idx="17">
                  <c:v>高效机房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742.0</c:v>
                </c:pt>
                <c:pt idx="1">
                  <c:v>596.0</c:v>
                </c:pt>
                <c:pt idx="2">
                  <c:v>810.0</c:v>
                </c:pt>
                <c:pt idx="3">
                  <c:v>752.0</c:v>
                </c:pt>
                <c:pt idx="4">
                  <c:v>700.0</c:v>
                </c:pt>
                <c:pt idx="5">
                  <c:v>744.0</c:v>
                </c:pt>
                <c:pt idx="6">
                  <c:v>572.0</c:v>
                </c:pt>
                <c:pt idx="7">
                  <c:v>1186.0</c:v>
                </c:pt>
                <c:pt idx="8">
                  <c:v>789.0</c:v>
                </c:pt>
                <c:pt idx="9">
                  <c:v>492.0</c:v>
                </c:pt>
                <c:pt idx="10">
                  <c:v>458.0</c:v>
                </c:pt>
                <c:pt idx="11">
                  <c:v>394.0</c:v>
                </c:pt>
                <c:pt idx="12">
                  <c:v>542.0</c:v>
                </c:pt>
                <c:pt idx="13">
                  <c:v>697.0</c:v>
                </c:pt>
                <c:pt idx="14">
                  <c:v>657.0</c:v>
                </c:pt>
                <c:pt idx="15">
                  <c:v>383.0</c:v>
                </c:pt>
                <c:pt idx="16">
                  <c:v>662.0</c:v>
                </c:pt>
                <c:pt idx="17">
                  <c:v>426.0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光伏井网逆变器</c:v>
                </c:pt>
                <c:pt idx="1">
                  <c:v>阳台微逆解决方案</c:v>
                </c:pt>
                <c:pt idx="2">
                  <c:v>美墅别墅绿电</c:v>
                </c:pt>
                <c:pt idx="3">
                  <c:v>工商业</c:v>
                </c:pt>
                <c:pt idx="4">
                  <c:v>PCS+光储一体</c:v>
                </c:pt>
                <c:pt idx="5">
                  <c:v>EMS+电力交易</c:v>
                </c:pt>
                <c:pt idx="6">
                  <c:v>大储</c:v>
                </c:pt>
                <c:pt idx="7">
                  <c:v>用户分体式储能</c:v>
                </c:pt>
                <c:pt idx="8">
                  <c:v>PacK组</c:v>
                </c:pt>
                <c:pt idx="9">
                  <c:v>储能热管理</c:v>
                </c:pt>
                <c:pt idx="10">
                  <c:v>应用案例</c:v>
                </c:pt>
                <c:pt idx="11">
                  <c:v>发布会</c:v>
                </c:pt>
                <c:pt idx="12">
                  <c:v>光伏插片</c:v>
                </c:pt>
                <c:pt idx="13">
                  <c:v>用一体式储能</c:v>
                </c:pt>
                <c:pt idx="14">
                  <c:v>四大品牌案例展示</c:v>
                </c:pt>
                <c:pt idx="15">
                  <c:v>合康业务介绍</c:v>
                </c:pt>
                <c:pt idx="16">
                  <c:v>合康工商业分布式光伏</c:v>
                </c:pt>
                <c:pt idx="17">
                  <c:v>高效机房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590.0</c:v>
                </c:pt>
                <c:pt idx="1">
                  <c:v>483.0</c:v>
                </c:pt>
                <c:pt idx="2">
                  <c:v>661.0</c:v>
                </c:pt>
                <c:pt idx="3">
                  <c:v>600.0</c:v>
                </c:pt>
                <c:pt idx="4">
                  <c:v>632.0</c:v>
                </c:pt>
                <c:pt idx="5">
                  <c:v>646.0</c:v>
                </c:pt>
                <c:pt idx="6">
                  <c:v>535.0</c:v>
                </c:pt>
                <c:pt idx="7">
                  <c:v>1038.0</c:v>
                </c:pt>
                <c:pt idx="8">
                  <c:v>747.0</c:v>
                </c:pt>
                <c:pt idx="9">
                  <c:v>449.0</c:v>
                </c:pt>
                <c:pt idx="10">
                  <c:v>382.0</c:v>
                </c:pt>
                <c:pt idx="11">
                  <c:v>379.0</c:v>
                </c:pt>
                <c:pt idx="12">
                  <c:v>496.0</c:v>
                </c:pt>
                <c:pt idx="13">
                  <c:v>619.0</c:v>
                </c:pt>
                <c:pt idx="14">
                  <c:v>566.0</c:v>
                </c:pt>
                <c:pt idx="15">
                  <c:v>322.0</c:v>
                </c:pt>
                <c:pt idx="16">
                  <c:v>572.0</c:v>
                </c:pt>
                <c:pt idx="17">
                  <c:v>366.0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光伏井网逆变器</c:v>
                </c:pt>
                <c:pt idx="1">
                  <c:v>阳台微逆解决方案</c:v>
                </c:pt>
                <c:pt idx="2">
                  <c:v>美墅别墅绿电</c:v>
                </c:pt>
                <c:pt idx="3">
                  <c:v>工商业</c:v>
                </c:pt>
                <c:pt idx="4">
                  <c:v>PCS+光储一体</c:v>
                </c:pt>
                <c:pt idx="5">
                  <c:v>EMS+电力交易</c:v>
                </c:pt>
                <c:pt idx="6">
                  <c:v>大储</c:v>
                </c:pt>
                <c:pt idx="7">
                  <c:v>用户分体式储能</c:v>
                </c:pt>
                <c:pt idx="8">
                  <c:v>PacK组</c:v>
                </c:pt>
                <c:pt idx="9">
                  <c:v>储能热管理</c:v>
                </c:pt>
                <c:pt idx="10">
                  <c:v>应用案例</c:v>
                </c:pt>
                <c:pt idx="11">
                  <c:v>发布会</c:v>
                </c:pt>
                <c:pt idx="12">
                  <c:v>光伏插片</c:v>
                </c:pt>
                <c:pt idx="13">
                  <c:v>用一体式储能</c:v>
                </c:pt>
                <c:pt idx="14">
                  <c:v>四大品牌案例展示</c:v>
                </c:pt>
                <c:pt idx="15">
                  <c:v>合康业务介绍</c:v>
                </c:pt>
                <c:pt idx="16">
                  <c:v>合康工商业分布式光伏</c:v>
                </c:pt>
                <c:pt idx="17">
                  <c:v>高效机房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8"/>
                <c:pt idx="0">
                  <c:v>256.0</c:v>
                </c:pt>
                <c:pt idx="1">
                  <c:v>196.0</c:v>
                </c:pt>
                <c:pt idx="2">
                  <c:v>280.0</c:v>
                </c:pt>
                <c:pt idx="3">
                  <c:v>299.0</c:v>
                </c:pt>
                <c:pt idx="4">
                  <c:v>249.0</c:v>
                </c:pt>
                <c:pt idx="5">
                  <c:v>278.0</c:v>
                </c:pt>
                <c:pt idx="6">
                  <c:v>219.0</c:v>
                </c:pt>
                <c:pt idx="7">
                  <c:v>418.0</c:v>
                </c:pt>
                <c:pt idx="8">
                  <c:v>285.0</c:v>
                </c:pt>
                <c:pt idx="9">
                  <c:v>159.0</c:v>
                </c:pt>
                <c:pt idx="10">
                  <c:v>158.0</c:v>
                </c:pt>
                <c:pt idx="11">
                  <c:v>127.0</c:v>
                </c:pt>
                <c:pt idx="12">
                  <c:v>208.0</c:v>
                </c:pt>
                <c:pt idx="13">
                  <c:v>261.0</c:v>
                </c:pt>
                <c:pt idx="14">
                  <c:v>250.0</c:v>
                </c:pt>
                <c:pt idx="15">
                  <c:v>156.0</c:v>
                </c:pt>
                <c:pt idx="16">
                  <c:v>249.0</c:v>
                </c:pt>
                <c:pt idx="17">
                  <c:v>161.0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Sheet1!$A$2:$A$19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4396</c:v>
                </c:pt>
                <c:pt idx="1">
                  <c:v>2420</c:v>
                </c:pt>
                <c:pt idx="2">
                  <c:v>1650</c:v>
                </c:pt>
                <c:pt idx="3">
                  <c:v>1157</c:v>
                </c:pt>
                <c:pt idx="4">
                  <c:v>877</c:v>
                </c:pt>
                <c:pt idx="5">
                  <c:v>723</c:v>
                </c:pt>
                <c:pt idx="6">
                  <c:v>614</c:v>
                </c:pt>
                <c:pt idx="7">
                  <c:v>504</c:v>
                </c:pt>
                <c:pt idx="8">
                  <c:v>423</c:v>
                </c:pt>
                <c:pt idx="9">
                  <c:v>437</c:v>
                </c:pt>
                <c:pt idx="10">
                  <c:v>403</c:v>
                </c:pt>
                <c:pt idx="11">
                  <c:v>373</c:v>
                </c:pt>
                <c:pt idx="12">
                  <c:v>322</c:v>
                </c:pt>
                <c:pt idx="13">
                  <c:v>299</c:v>
                </c:pt>
                <c:pt idx="14">
                  <c:v>191</c:v>
                </c:pt>
                <c:pt idx="15">
                  <c:v>155</c:v>
                </c:pt>
                <c:pt idx="16">
                  <c:v>67</c:v>
                </c:pt>
                <c:pt idx="17">
                  <c:v>12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4396</c:v>
                </c:pt>
                <c:pt idx="1">
                  <c:v>10627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4396</c:v>
                </c:pt>
                <c:pt idx="1">
                  <c:v>2420</c:v>
                </c:pt>
                <c:pt idx="2">
                  <c:v>1650</c:v>
                </c:pt>
                <c:pt idx="3">
                  <c:v>1157</c:v>
                </c:pt>
                <c:pt idx="4">
                  <c:v>5400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Sheet1!$A$2:$A$19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4396</c:v>
                </c:pt>
                <c:pt idx="1">
                  <c:v>2420</c:v>
                </c:pt>
                <c:pt idx="2">
                  <c:v>1650</c:v>
                </c:pt>
                <c:pt idx="3">
                  <c:v>1157</c:v>
                </c:pt>
                <c:pt idx="4">
                  <c:v>877</c:v>
                </c:pt>
                <c:pt idx="5">
                  <c:v>723</c:v>
                </c:pt>
                <c:pt idx="6">
                  <c:v>614</c:v>
                </c:pt>
                <c:pt idx="7">
                  <c:v>504</c:v>
                </c:pt>
                <c:pt idx="8">
                  <c:v>423</c:v>
                </c:pt>
                <c:pt idx="9">
                  <c:v>437</c:v>
                </c:pt>
                <c:pt idx="10">
                  <c:v>403</c:v>
                </c:pt>
                <c:pt idx="11">
                  <c:v>373</c:v>
                </c:pt>
                <c:pt idx="12">
                  <c:v>322</c:v>
                </c:pt>
                <c:pt idx="13">
                  <c:v>299</c:v>
                </c:pt>
                <c:pt idx="14">
                  <c:v>191</c:v>
                </c:pt>
                <c:pt idx="15">
                  <c:v>155</c:v>
                </c:pt>
                <c:pt idx="16">
                  <c:v>67</c:v>
                </c:pt>
                <c:pt idx="17">
                  <c:v>12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Relationship Id="rId3" Type="http://schemas.openxmlformats.org/officeDocument/2006/relationships/chart" Target="../charts/char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Relationship Id="rId3" Type="http://schemas.openxmlformats.org/officeDocument/2006/relationships/chart" Target="../charts/chart8.xml"/><Relationship Id="rId4" Type="http://schemas.openxmlformats.org/officeDocument/2006/relationships/chart" Target="../charts/chart9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美的光伏展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2025-06-11 - 2025-06-13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多元展区高人气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涵盖光伏井网逆变器、阳台微逆解决方案等17大特色区域，总面积超300平米。其中，用户分体式储能区以15108人次客流居首，集客力高达581人次/平米。光伏井网逆变器区以8871人次紧随其后，集客力达554人次/平米。工商业区面积最大，达24平米，吸引7347人次参观。四大品牌案例展示区集客力突出，达250.8人次/平米。展会整体人气旺盛，数据亮点纷呈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多元展区高人气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涵盖光伏井网逆变器、阳台微逆解决方案等多元展区，其中用户分体式储能区吸引男性顾客2306人、女性2165人，成为人气之王。工商业及PCS+光储一体区亦表现亮眼，男性顾客分别达1510人、1530人。女性顾客对阳台微逆解决方案兴趣浓厚，达1014人。展会整体男女比例均衡，彰显广泛吸引力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多元人群齐聚，储能亮点纷呈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汇聚光伏井网逆变器、阳台微逆解决方案等多元展区，吸引少年、青年、中年各年龄段观众。其中，用户分体式储能区人气爆棚，少年观众达1186人；青年观众对PCS+光储一体兴趣浓厚，达632人；中年观众则偏爱美墅别墅绿电，达280人。四大品牌案例展示区亦备受关注，青年观众达566人。展会充分展现储能领域创新魅力，观众参与度高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全面覆盖 高效互动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覆盖17个区域，吸引了超4396人参与，其中近半数观众游逛了至少2个区域，显示出极高的互动性和参与度。特别是游逛3-5个区域的观众占比显著，达到1157至877人，体现了展会的丰富性和吸引力。此外，仍有12人深度游逛了全部区域，彰显了展会的深度魅力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